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8"/>
  </p:notesMasterIdLst>
  <p:sldIdLst>
    <p:sldId id="1309" r:id="rId3"/>
    <p:sldId id="1165" r:id="rId4"/>
    <p:sldId id="948" r:id="rId5"/>
    <p:sldId id="1310" r:id="rId6"/>
    <p:sldId id="1276" r:id="rId7"/>
    <p:sldId id="1311" r:id="rId8"/>
    <p:sldId id="1312" r:id="rId9"/>
    <p:sldId id="1313" r:id="rId10"/>
    <p:sldId id="1314" r:id="rId11"/>
    <p:sldId id="1317" r:id="rId12"/>
    <p:sldId id="1318" r:id="rId13"/>
    <p:sldId id="1319" r:id="rId14"/>
    <p:sldId id="1320" r:id="rId15"/>
    <p:sldId id="1321" r:id="rId16"/>
    <p:sldId id="1322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00"/>
    <a:srgbClr val="009900"/>
    <a:srgbClr val="006600"/>
    <a:srgbClr val="FF6600"/>
    <a:srgbClr val="0000FF"/>
    <a:srgbClr val="FFFFFF"/>
    <a:srgbClr val="3333FF"/>
    <a:srgbClr val="FF33CC"/>
    <a:srgbClr val="FF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11" autoAdjust="0"/>
    <p:restoredTop sz="92109" autoAdjust="0"/>
  </p:normalViewPr>
  <p:slideViewPr>
    <p:cSldViewPr showGuides="1">
      <p:cViewPr>
        <p:scale>
          <a:sx n="75" d="100"/>
          <a:sy n="75" d="100"/>
        </p:scale>
        <p:origin x="-522" y="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20" Type="http://schemas.openxmlformats.org/officeDocument/2006/relationships/viewProps" Target="viewProps.xml"/><Relationship Id="rId2" Type="http://schemas.openxmlformats.org/officeDocument/2006/relationships/theme" Target="theme/theme1.xml"/><Relationship Id="rId19" Type="http://schemas.openxmlformats.org/officeDocument/2006/relationships/presProps" Target="presProps.xml"/><Relationship Id="rId18" Type="http://schemas.openxmlformats.org/officeDocument/2006/relationships/notesMaster" Target="notesMasters/notesMaster1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DAED22-7A29-4A9E-B8EC-A32B4889A174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715DA6-C5A1-4164-8FBC-E4B0D1B4BE12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81DF2-B961-4A43-8B93-FE9979AA9AC1}" type="slidenum">
              <a:rPr lang="en-US" altLang="en-US" smtClean="0"/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81DF2-B961-4A43-8B93-FE9979AA9AC1}" type="slidenum">
              <a:rPr lang="en-US" altLang="en-US" smtClean="0"/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81DF2-B961-4A43-8B93-FE9979AA9AC1}" type="slidenum">
              <a:rPr lang="en-US" altLang="en-US" smtClean="0"/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81DF2-B961-4A43-8B93-FE9979AA9AC1}" type="slidenum">
              <a:rPr lang="en-US" altLang="en-US" smtClean="0"/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81DF2-B961-4A43-8B93-FE9979AA9AC1}" type="slidenum">
              <a:rPr lang="en-US" altLang="en-US" smtClean="0"/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81DF2-B961-4A43-8B93-FE9979AA9AC1}" type="slidenum">
              <a:rPr lang="en-US" altLang="en-US" smtClean="0"/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81DF2-B961-4A43-8B93-FE9979AA9AC1}" type="slidenum">
              <a:rPr lang="en-US" altLang="en-US" smtClean="0"/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81DF2-B961-4A43-8B93-FE9979AA9AC1}" type="slidenum">
              <a:rPr lang="en-US" altLang="en-US" smtClean="0"/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81DF2-B961-4A43-8B93-FE9979AA9AC1}" type="slidenum">
              <a:rPr lang="en-US" altLang="en-US" smtClean="0"/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81DF2-B961-4A43-8B93-FE9979AA9AC1}" type="slidenum">
              <a:rPr lang="en-US" altLang="en-US" smtClean="0"/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81DF2-B961-4A43-8B93-FE9979AA9AC1}" type="slidenum">
              <a:rPr lang="en-US" altLang="en-US" smtClean="0"/>
            </a:fld>
            <a:endParaRPr lang="en-US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581DF2-B961-4A43-8B93-FE9979AA9AC1}" type="slidenum">
              <a:rPr lang="en-US" altLang="en-US" smtClean="0"/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47.png"/><Relationship Id="rId7" Type="http://schemas.openxmlformats.org/officeDocument/2006/relationships/image" Target="../media/image46.png"/><Relationship Id="rId6" Type="http://schemas.microsoft.com/office/2007/relationships/hdphoto" Target="../media/image45.wdp"/><Relationship Id="rId5" Type="http://schemas.openxmlformats.org/officeDocument/2006/relationships/image" Target="../media/image44.png"/><Relationship Id="rId4" Type="http://schemas.microsoft.com/office/2007/relationships/hdphoto" Target="../media/image43.wdp"/><Relationship Id="rId3" Type="http://schemas.openxmlformats.org/officeDocument/2006/relationships/image" Target="../media/image42.png"/><Relationship Id="rId2" Type="http://schemas.microsoft.com/office/2007/relationships/hdphoto" Target="../media/image19.wdp"/><Relationship Id="rId1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52.png"/><Relationship Id="rId7" Type="http://schemas.openxmlformats.org/officeDocument/2006/relationships/image" Target="../media/image51.png"/><Relationship Id="rId6" Type="http://schemas.openxmlformats.org/officeDocument/2006/relationships/image" Target="../media/image50.png"/><Relationship Id="rId5" Type="http://schemas.microsoft.com/office/2007/relationships/hdphoto" Target="../media/image49.wdp"/><Relationship Id="rId4" Type="http://schemas.openxmlformats.org/officeDocument/2006/relationships/image" Target="../media/image48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9" Type="http://schemas.microsoft.com/office/2007/relationships/hdphoto" Target="../media/image59.wdp"/><Relationship Id="rId8" Type="http://schemas.openxmlformats.org/officeDocument/2006/relationships/image" Target="../media/image58.png"/><Relationship Id="rId7" Type="http://schemas.microsoft.com/office/2007/relationships/hdphoto" Target="../media/image57.wdp"/><Relationship Id="rId6" Type="http://schemas.openxmlformats.org/officeDocument/2006/relationships/image" Target="../media/image56.png"/><Relationship Id="rId5" Type="http://schemas.microsoft.com/office/2007/relationships/hdphoto" Target="../media/image55.wdp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microsoft.com/office/2007/relationships/hdphoto" Target="../media/image19.wdp"/><Relationship Id="rId12" Type="http://schemas.openxmlformats.org/officeDocument/2006/relationships/slideLayout" Target="../slideLayouts/slideLayout2.xml"/><Relationship Id="rId11" Type="http://schemas.openxmlformats.org/officeDocument/2006/relationships/image" Target="../media/image61.png"/><Relationship Id="rId10" Type="http://schemas.openxmlformats.org/officeDocument/2006/relationships/image" Target="../media/image60.png"/><Relationship Id="rId1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13.png"/><Relationship Id="rId6" Type="http://schemas.openxmlformats.org/officeDocument/2006/relationships/image" Target="../media/image12.png"/><Relationship Id="rId5" Type="http://schemas.openxmlformats.org/officeDocument/2006/relationships/image" Target="../media/image52.png"/><Relationship Id="rId4" Type="http://schemas.openxmlformats.org/officeDocument/2006/relationships/image" Target="../media/image63.png"/><Relationship Id="rId3" Type="http://schemas.openxmlformats.org/officeDocument/2006/relationships/image" Target="../media/image6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68.png"/><Relationship Id="rId7" Type="http://schemas.openxmlformats.org/officeDocument/2006/relationships/image" Target="../media/image67.png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microsoft.com/office/2007/relationships/hdphoto" Target="../media/image70.wdp"/><Relationship Id="rId3" Type="http://schemas.openxmlformats.org/officeDocument/2006/relationships/image" Target="../media/image69.png"/><Relationship Id="rId2" Type="http://schemas.microsoft.com/office/2007/relationships/hdphoto" Target="../media/image19.wdp"/><Relationship Id="rId1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9.png"/><Relationship Id="rId7" Type="http://schemas.openxmlformats.org/officeDocument/2006/relationships/image" Target="../media/image8.png"/><Relationship Id="rId6" Type="http://schemas.openxmlformats.org/officeDocument/2006/relationships/image" Target="../media/image7.jpeg"/><Relationship Id="rId5" Type="http://schemas.microsoft.com/office/2007/relationships/hdphoto" Target="../media/image6.wdp"/><Relationship Id="rId4" Type="http://schemas.openxmlformats.org/officeDocument/2006/relationships/image" Target="../media/image5.png"/><Relationship Id="rId3" Type="http://schemas.microsoft.com/office/2007/relationships/hdphoto" Target="../media/image4.wdp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image" Target="../media/image17.png"/><Relationship Id="rId8" Type="http://schemas.openxmlformats.org/officeDocument/2006/relationships/image" Target="../media/image16.png"/><Relationship Id="rId7" Type="http://schemas.openxmlformats.org/officeDocument/2006/relationships/image" Target="../media/image15.png"/><Relationship Id="rId6" Type="http://schemas.openxmlformats.org/officeDocument/2006/relationships/image" Target="../media/image7.jpe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microsoft.com/office/2007/relationships/hdphoto" Target="../media/image23.wdp"/><Relationship Id="rId5" Type="http://schemas.openxmlformats.org/officeDocument/2006/relationships/image" Target="../media/image22.png"/><Relationship Id="rId4" Type="http://schemas.microsoft.com/office/2007/relationships/hdphoto" Target="../media/image21.wdp"/><Relationship Id="rId3" Type="http://schemas.openxmlformats.org/officeDocument/2006/relationships/image" Target="../media/image20.png"/><Relationship Id="rId2" Type="http://schemas.microsoft.com/office/2007/relationships/hdphoto" Target="../media/image19.wdp"/><Relationship Id="rId1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28.png"/><Relationship Id="rId7" Type="http://schemas.openxmlformats.org/officeDocument/2006/relationships/image" Target="../media/image27.png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34.png"/><Relationship Id="rId8" Type="http://schemas.openxmlformats.org/officeDocument/2006/relationships/image" Target="../media/image33.png"/><Relationship Id="rId7" Type="http://schemas.openxmlformats.org/officeDocument/2006/relationships/image" Target="../media/image32.png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29.png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2.png"/><Relationship Id="rId4" Type="http://schemas.openxmlformats.org/officeDocument/2006/relationships/image" Target="../media/image30.png"/><Relationship Id="rId3" Type="http://schemas.microsoft.com/office/2007/relationships/hdphoto" Target="../media/image19.wdp"/><Relationship Id="rId2" Type="http://schemas.openxmlformats.org/officeDocument/2006/relationships/image" Target="../media/image18.png"/><Relationship Id="rId1" Type="http://schemas.openxmlformats.org/officeDocument/2006/relationships/image" Target="../media/image35.png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3" Type="http://schemas.openxmlformats.org/officeDocument/2006/relationships/image" Target="../media/image36.jpeg"/><Relationship Id="rId2" Type="http://schemas.microsoft.com/office/2007/relationships/hdphoto" Target="../media/image19.wdp"/><Relationship Id="rId1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image" Target="../media/image25.png"/><Relationship Id="rId8" Type="http://schemas.openxmlformats.org/officeDocument/2006/relationships/image" Target="../media/image28.png"/><Relationship Id="rId7" Type="http://schemas.openxmlformats.org/officeDocument/2006/relationships/image" Target="../media/image26.png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13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24.png"/><Relationship Id="rId1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Content Placeholder 4" descr="A picture containing water, boat, outdoor, traveling&#10;&#10;Description automatically generated"/>
          <p:cNvPicPr>
            <a:picLocks noGrp="1" noChangeAspect="1"/>
          </p:cNvPicPr>
          <p:nvPr>
            <p:ph idx="1"/>
          </p:nvPr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Rectangle 8"/>
          <p:cNvSpPr>
            <a:spLocks noChangeArrowheads="1"/>
          </p:cNvSpPr>
          <p:nvPr/>
        </p:nvSpPr>
        <p:spPr bwMode="auto">
          <a:xfrm>
            <a:off x="0" y="2800646"/>
            <a:ext cx="12192000" cy="1058268"/>
          </a:xfrm>
          <a:prstGeom prst="rect">
            <a:avLst/>
          </a:prstGeom>
          <a:solidFill>
            <a:schemeClr val="bg1">
              <a:alpha val="53000"/>
            </a:schemeClr>
          </a:solidFill>
          <a:ln>
            <a:noFill/>
          </a:ln>
        </p:spPr>
        <p:txBody>
          <a:bodyPr wrap="none" lIns="90000" tIns="46800" rIns="90000" bIns="46800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7" name="TextBox 10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982797" y="2955209"/>
            <a:ext cx="11470912" cy="749141"/>
          </a:xfrm>
          <a:prstGeom prst="roundRect">
            <a:avLst>
              <a:gd name="adj" fmla="val 1666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wrap="squar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en-US" altLang="en-US" sz="3800" b="1">
                <a:solidFill>
                  <a:srgbClr val="7030A0"/>
                </a:solidFill>
                <a:ea typeface="MS PGothic" panose="020B0600070205080204" pitchFamily="50" charset="-128"/>
              </a:rPr>
              <a:t>Tổng hợp và phân tích lực. Cân bằng lực</a:t>
            </a:r>
            <a:endParaRPr lang="en-US" altLang="en-US" sz="3800" b="1">
              <a:solidFill>
                <a:srgbClr val="7030A0"/>
              </a:solidFill>
            </a:endParaRPr>
          </a:p>
        </p:txBody>
      </p:sp>
      <p:sp>
        <p:nvSpPr>
          <p:cNvPr id="8" name="TextBox 11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2772834"/>
            <a:ext cx="1965594" cy="646986"/>
          </a:xfrm>
          <a:prstGeom prst="roundRect">
            <a:avLst>
              <a:gd name="adj" fmla="val 1666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wrap="squar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3200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Bài 13:</a:t>
            </a:r>
            <a:endParaRPr lang="en-US" altLang="en-US" sz="3200" b="1" i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56"/>
          <p:cNvGrpSpPr/>
          <p:nvPr/>
        </p:nvGrpSpPr>
        <p:grpSpPr>
          <a:xfrm>
            <a:off x="4718423" y="126868"/>
            <a:ext cx="2590800" cy="531988"/>
            <a:chOff x="2193" y="0"/>
            <a:chExt cx="2245706" cy="1239104"/>
          </a:xfrm>
          <a:solidFill>
            <a:srgbClr val="002060"/>
          </a:solidFill>
          <a:scene3d>
            <a:camera prst="orthographicFront"/>
            <a:lightRig rig="threePt" dir="t">
              <a:rot lat="0" lon="0" rev="7500000"/>
            </a:lightRig>
          </a:scene3d>
        </p:grpSpPr>
        <p:sp>
          <p:nvSpPr>
            <p:cNvPr id="24" name="Rounded Rectangle 57"/>
            <p:cNvSpPr/>
            <p:nvPr/>
          </p:nvSpPr>
          <p:spPr>
            <a:xfrm>
              <a:off x="2193" y="0"/>
              <a:ext cx="2245706" cy="1239104"/>
            </a:xfrm>
            <a:prstGeom prst="roundRect">
              <a:avLst/>
            </a:prstGeom>
            <a:grpFill/>
            <a:sp3d prstMaterial="plastic">
              <a:bevelT w="127000" h="25400" prst="relaxedInset"/>
            </a:sp3d>
          </p:spPr>
          <p:style>
            <a:lnRef idx="0">
              <a:schemeClr val="lt2">
                <a:hueOff val="0"/>
                <a:satOff val="0"/>
                <a:lumOff val="0"/>
                <a:alphaOff val="0"/>
              </a:schemeClr>
            </a:lnRef>
            <a:fillRef idx="3">
              <a:schemeClr val="dk2">
                <a:hueOff val="0"/>
                <a:satOff val="0"/>
                <a:lumOff val="0"/>
                <a:alphaOff val="0"/>
              </a:schemeClr>
            </a:fillRef>
            <a:effectRef idx="2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5" name="Rounded Rectangle 4"/>
            <p:cNvSpPr/>
            <p:nvPr/>
          </p:nvSpPr>
          <p:spPr>
            <a:xfrm>
              <a:off x="77334" y="60488"/>
              <a:ext cx="2124730" cy="1118127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1920" tIns="60960" rIns="121920" bIns="60960" numCol="1" spcCol="1270" anchor="ctr" anchorCtr="0">
              <a:noAutofit/>
            </a:bodyPr>
            <a:lstStyle/>
            <a:p>
              <a:pPr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600" b="1">
                  <a:latin typeface="Arial" panose="020B0604020202020204" pitchFamily="34" charset="0"/>
                  <a:cs typeface="Arial" panose="020B0604020202020204" pitchFamily="34" charset="0"/>
                </a:rPr>
                <a:t>Câu hỏi</a:t>
              </a:r>
              <a:endParaRPr lang="en-US" sz="26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6" name="Rectangle: Rounded Corners 25"/>
          <p:cNvSpPr/>
          <p:nvPr/>
        </p:nvSpPr>
        <p:spPr>
          <a:xfrm>
            <a:off x="838200" y="761999"/>
            <a:ext cx="10972800" cy="1306512"/>
          </a:xfrm>
          <a:prstGeom prst="roundRect">
            <a:avLst>
              <a:gd name="adj" fmla="val 8564"/>
            </a:avLst>
          </a:prstGeom>
          <a:solidFill>
            <a:schemeClr val="accent5">
              <a:lumMod val="20000"/>
              <a:lumOff val="80000"/>
            </a:schemeClr>
          </a:solidFill>
          <a:ln cmpd="dbl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sp>
        <p:nvSpPr>
          <p:cNvPr id="30" name="Text Box 29"/>
          <p:cNvSpPr txBox="1">
            <a:spLocks noChangeArrowheads="1"/>
          </p:cNvSpPr>
          <p:nvPr/>
        </p:nvSpPr>
        <p:spPr bwMode="auto">
          <a:xfrm>
            <a:off x="1953677" y="721783"/>
            <a:ext cx="7982473" cy="1306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50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Quan sát quyển sách đang nằm yên trên mặt bàn.</a:t>
            </a:r>
            <a:endParaRPr lang="en-US" sz="2500">
              <a:solidFill>
                <a:srgbClr val="000000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marR="0" indent="-4572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AutoNum type="alphaLcParenR"/>
            </a:pPr>
            <a:r>
              <a:rPr lang="en-US" sz="250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Có những lực nào tác dụng lên quyển sách? </a:t>
            </a:r>
            <a:endParaRPr lang="en-US" sz="2500">
              <a:solidFill>
                <a:srgbClr val="000000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marR="0" indent="-4572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AutoNum type="alphaLcParenR"/>
            </a:pPr>
            <a:r>
              <a:rPr lang="en-US" sz="250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Các lực này có cân bằng không? Vì sao?</a:t>
            </a:r>
            <a:endParaRPr lang="en-US" sz="2500">
              <a:effectLst/>
              <a:latin typeface="Calibri" panose="020F0502020204030204" pitchFamily="34" charset="0"/>
              <a:ea typeface="游明朝" panose="02020400000000000000" pitchFamily="18" charset="-128"/>
              <a:cs typeface="Times New Roman" panose="02020603050405020304" pitchFamily="18" charset="0"/>
            </a:endParaRPr>
          </a:p>
        </p:txBody>
      </p:sp>
      <p:grpSp>
        <p:nvGrpSpPr>
          <p:cNvPr id="32" name="Group 31"/>
          <p:cNvGrpSpPr/>
          <p:nvPr/>
        </p:nvGrpSpPr>
        <p:grpSpPr>
          <a:xfrm>
            <a:off x="523655" y="427780"/>
            <a:ext cx="629089" cy="639020"/>
            <a:chOff x="493574" y="321685"/>
            <a:chExt cx="755550" cy="790692"/>
          </a:xfrm>
        </p:grpSpPr>
        <p:sp>
          <p:nvSpPr>
            <p:cNvPr id="33" name="Oval 32"/>
            <p:cNvSpPr/>
            <p:nvPr/>
          </p:nvSpPr>
          <p:spPr>
            <a:xfrm>
              <a:off x="504123" y="333892"/>
              <a:ext cx="644399" cy="6596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4" name="Picture 33" descr="Icon&#10;&#10;Description automatically generated"/>
            <p:cNvPicPr>
              <a:picLocks noChangeAspect="1"/>
            </p:cNvPicPr>
            <p:nvPr/>
          </p:nvPicPr>
          <p:blipFill>
            <a:blip r:embed="rId1" cstate="print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ackgroundRemoval t="7000" b="90000" l="7442" r="90349">
                          <a14:foregroundMark x1="7558" y1="39556" x2="7558" y2="39556"/>
                          <a14:foregroundMark x1="46744" y1="8556" x2="46744" y2="8556"/>
                          <a14:foregroundMark x1="49302" y1="7000" x2="49302" y2="7000"/>
                          <a14:foregroundMark x1="90349" y1="44333" x2="90349" y2="443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3574" y="321685"/>
              <a:ext cx="755550" cy="790692"/>
            </a:xfrm>
            <a:prstGeom prst="rect">
              <a:avLst/>
            </a:prstGeom>
          </p:spPr>
        </p:pic>
      </p:grpSp>
      <p:pic>
        <p:nvPicPr>
          <p:cNvPr id="10" name="Picture 9" descr="A picture containing furniture, table&#10;&#10;Description automatically generated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06" t="33451" r="9210" b="13444"/>
          <a:stretch>
            <a:fillRect/>
          </a:stretch>
        </p:blipFill>
        <p:spPr>
          <a:xfrm>
            <a:off x="2971800" y="3276600"/>
            <a:ext cx="4908900" cy="303884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8568" r="91700">
                        <a14:foregroundMark x1="8701" y1="56111" x2="8701" y2="56111"/>
                        <a14:foregroundMark x1="91031" y1="74167" x2="91031" y2="74167"/>
                        <a14:foregroundMark x1="91700" y1="42500" x2="91700" y2="42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9337" y="2828991"/>
            <a:ext cx="1905000" cy="918072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 flipV="1">
            <a:off x="5728325" y="2757649"/>
            <a:ext cx="0" cy="747834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/>
              <p:cNvSpPr txBox="1"/>
              <p:nvPr/>
            </p:nvSpPr>
            <p:spPr>
              <a:xfrm>
                <a:off x="5715000" y="2218724"/>
                <a:ext cx="762000" cy="7825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4000" i="1" smtClean="0">
                              <a:solidFill>
                                <a:srgbClr val="00B050"/>
                              </a:solidFill>
                              <a:latin typeface="Cambria Math" panose="02040503050406030204"/>
                            </a:rPr>
                          </m:ctrlPr>
                        </m:accPr>
                        <m:e>
                          <m:r>
                            <a:rPr lang="en-US" sz="4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</m:acc>
                    </m:oMath>
                  </m:oMathPara>
                </a14:m>
                <a:endParaRPr lang="en-US" sz="400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5000" y="2218724"/>
                <a:ext cx="762000" cy="782587"/>
              </a:xfrm>
              <a:prstGeom prst="rect">
                <a:avLst/>
              </a:prstGeom>
              <a:blipFill rotWithShape="1">
                <a:blip r:embed="rId7"/>
                <a:stretch>
                  <a:fillRect t="-4" b="38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/>
          <p:cNvCxnSpPr/>
          <p:nvPr/>
        </p:nvCxnSpPr>
        <p:spPr>
          <a:xfrm>
            <a:off x="5624535" y="3361724"/>
            <a:ext cx="0" cy="7620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/>
              <p:cNvSpPr txBox="1"/>
              <p:nvPr/>
            </p:nvSpPr>
            <p:spPr>
              <a:xfrm>
                <a:off x="5563914" y="3693830"/>
                <a:ext cx="762000" cy="7825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4000" i="1" smtClean="0">
                              <a:solidFill>
                                <a:srgbClr val="FF0000"/>
                              </a:solidFill>
                              <a:latin typeface="Cambria Math" panose="02040503050406030204"/>
                            </a:rPr>
                          </m:ctrlPr>
                        </m:accPr>
                        <m:e>
                          <m:r>
                            <a:rPr lang="en-US" sz="4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</m:acc>
                    </m:oMath>
                  </m:oMathPara>
                </a14:m>
                <a:endParaRPr lang="en-US" sz="400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3914" y="3693830"/>
                <a:ext cx="762000" cy="782587"/>
              </a:xfrm>
              <a:prstGeom prst="rect">
                <a:avLst/>
              </a:prstGeom>
              <a:blipFill rotWithShape="1">
                <a:blip r:embed="rId8"/>
                <a:stretch>
                  <a:fillRect l="-6" t="-4" r="6" b="39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5" descr="empty-blue-rectangle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898" y="1152624"/>
            <a:ext cx="11575321" cy="1308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777547" y="1311608"/>
            <a:ext cx="10388021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>
                <a:latin typeface="Arial" panose="020B0604020202020204" pitchFamily="34" charset="0"/>
                <a:cs typeface="Arial" panose="020B0604020202020204" pitchFamily="34" charset="0"/>
              </a:rPr>
              <a:t>Khi hợp lực của các lực khác 0 thì các lực này không cân bằng. </a:t>
            </a:r>
            <a:endParaRPr lang="en-US" sz="25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-29497" y="65600"/>
            <a:ext cx="8603569" cy="542538"/>
            <a:chOff x="74035" y="2231322"/>
            <a:chExt cx="8550261" cy="757342"/>
          </a:xfrm>
        </p:grpSpPr>
        <p:grpSp>
          <p:nvGrpSpPr>
            <p:cNvPr id="12" name="Group 70"/>
            <p:cNvGrpSpPr/>
            <p:nvPr/>
          </p:nvGrpSpPr>
          <p:grpSpPr bwMode="auto">
            <a:xfrm>
              <a:off x="286108" y="2280389"/>
              <a:ext cx="7415094" cy="708275"/>
              <a:chOff x="564747" y="3403331"/>
              <a:chExt cx="3818427" cy="1364238"/>
            </a:xfrm>
          </p:grpSpPr>
          <p:pic>
            <p:nvPicPr>
              <p:cNvPr id="17" name="Picture 8" descr="empty-green-rectangle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64747" y="3403331"/>
                <a:ext cx="3818427" cy="13642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8" name="Picture 9" descr="green-top-faded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6200000">
                <a:off x="205129" y="3887447"/>
                <a:ext cx="1273934" cy="3960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3" name="TextBox 12"/>
            <p:cNvSpPr txBox="1"/>
            <p:nvPr/>
          </p:nvSpPr>
          <p:spPr bwMode="auto">
            <a:xfrm>
              <a:off x="74035" y="2267003"/>
              <a:ext cx="1501326" cy="68741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sz="260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chemeClr val="tx1"/>
                  </a:solidFill>
                  <a:effectLst>
                    <a:glow rad="101600">
                      <a:schemeClr val="accent4">
                        <a:satMod val="175000"/>
                        <a:alpha val="40000"/>
                      </a:schemeClr>
                    </a:glow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II</a:t>
              </a:r>
              <a:endParaRPr lang="en-US" sz="26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tx1"/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Rectangle 1026060"/>
            <p:cNvSpPr>
              <a:spLocks noChangeArrowheads="1"/>
            </p:cNvSpPr>
            <p:nvPr/>
          </p:nvSpPr>
          <p:spPr bwMode="auto">
            <a:xfrm>
              <a:off x="1209204" y="2231322"/>
              <a:ext cx="7415092" cy="756153"/>
            </a:xfrm>
            <a:prstGeom prst="rect">
              <a:avLst/>
            </a:prstGeom>
            <a:noFill/>
            <a:ln w="9525" algn="ctr">
              <a:noFill/>
              <a:miter lim="800000"/>
            </a:ln>
          </p:spPr>
          <p:txBody>
            <a:bodyPr wrap="square" lIns="109728" tIns="54864" rIns="109728" bIns="54864">
              <a:spAutoFit/>
            </a:bodyPr>
            <a:lstStyle>
              <a:lvl1pPr marL="287655" indent="-287655" defTabSz="1095375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1095375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1095375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1095375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1095375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defTabSz="1095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defTabSz="1095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defTabSz="1095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defTabSz="1095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indent="0" defTabSz="1095375">
                <a:buClr>
                  <a:schemeClr val="tx2"/>
                </a:buClr>
                <a:buSzPct val="95000"/>
                <a:defRPr/>
              </a:pPr>
              <a:r>
                <a:rPr lang="en-US" sz="2800" i="1">
                  <a:cs typeface="Arial" panose="020B0604020202020204" pitchFamily="34" charset="0"/>
                </a:rPr>
                <a:t>Các lực cân bằng và không cân bằng</a:t>
              </a:r>
              <a:endParaRPr lang="en-US" sz="2800" dirty="0">
                <a:cs typeface="Arial" panose="020B0604020202020204" pitchFamily="34" charset="0"/>
              </a:endParaRPr>
            </a:p>
          </p:txBody>
        </p:sp>
      </p:grpSp>
      <p:sp>
        <p:nvSpPr>
          <p:cNvPr id="19" name="Text Box 5"/>
          <p:cNvSpPr txBox="1">
            <a:spLocks noChangeArrowheads="1"/>
          </p:cNvSpPr>
          <p:nvPr/>
        </p:nvSpPr>
        <p:spPr bwMode="auto">
          <a:xfrm>
            <a:off x="301823" y="632845"/>
            <a:ext cx="9908977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2600" i="1">
                <a:solidFill>
                  <a:srgbClr val="0070C0"/>
                </a:solidFill>
                <a:cs typeface="Arial" panose="020B0604020202020204" pitchFamily="34" charset="0"/>
              </a:rPr>
              <a:t>2. Các lực không cân bằng</a:t>
            </a:r>
            <a:endParaRPr lang="en-US" altLang="en-US" sz="2600">
              <a:solidFill>
                <a:srgbClr val="0070C0"/>
              </a:solidFill>
              <a:cs typeface="Arial" panose="020B060402020202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68896" y="2599167"/>
            <a:ext cx="8628970" cy="8857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500" i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Ví dụ: Một ô tô chịu một lực F</a:t>
            </a:r>
            <a:r>
              <a:rPr lang="en-US" sz="2500" i="1" baseline="-2500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1</a:t>
            </a:r>
            <a:r>
              <a:rPr lang="en-US" sz="2500" i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= 400 N hướng về phía trước và một lực F</a:t>
            </a:r>
            <a:r>
              <a:rPr lang="en-US" sz="2500" i="1" baseline="-2500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2</a:t>
            </a:r>
            <a:r>
              <a:rPr lang="en-US" sz="2500" i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= 300 N hướng về phía sau. </a:t>
            </a:r>
            <a:endParaRPr lang="en-US" sz="2500" i="1">
              <a:effectLst/>
              <a:latin typeface="Arial" panose="020B0604020202020204" pitchFamily="34" charset="0"/>
              <a:ea typeface="游明朝" panose="02020400000000000000" pitchFamily="18" charset="-128"/>
              <a:cs typeface="Arial" panose="020B0604020202020204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867980" y="5833927"/>
            <a:ext cx="7809022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5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Hợp</a:t>
            </a:r>
            <a:r>
              <a:rPr lang="en-US" sz="25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lực</a:t>
            </a:r>
            <a:r>
              <a:rPr lang="en-US" sz="25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tác</a:t>
            </a:r>
            <a:r>
              <a:rPr lang="en-US" sz="25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dụng</a:t>
            </a:r>
            <a:r>
              <a:rPr lang="en-US" sz="25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lên</a:t>
            </a:r>
            <a:r>
              <a:rPr lang="en-US" sz="25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ô </a:t>
            </a:r>
            <a:r>
              <a:rPr lang="en-US" sz="25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tô</a:t>
            </a:r>
            <a:r>
              <a:rPr lang="en-US" sz="25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có</a:t>
            </a:r>
            <a:r>
              <a:rPr lang="en-US" sz="25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độ</a:t>
            </a:r>
            <a:r>
              <a:rPr lang="en-US" sz="25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lớn</a:t>
            </a:r>
            <a:r>
              <a:rPr lang="en-US" sz="25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bằng</a:t>
            </a:r>
            <a:r>
              <a:rPr lang="en-US" sz="25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100 N </a:t>
            </a:r>
            <a:r>
              <a:rPr lang="en-US" sz="25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hướng</a:t>
            </a:r>
            <a:r>
              <a:rPr lang="en-US" sz="25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về</a:t>
            </a:r>
            <a:r>
              <a:rPr lang="en-US" sz="25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phía</a:t>
            </a:r>
            <a:r>
              <a:rPr lang="en-US" sz="25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trước</a:t>
            </a:r>
            <a:r>
              <a:rPr lang="en-US" sz="25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làm</a:t>
            </a:r>
            <a:r>
              <a:rPr lang="en-US" sz="25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thay</a:t>
            </a:r>
            <a:r>
              <a:rPr lang="en-US" sz="2500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đổi</a:t>
            </a:r>
            <a:r>
              <a:rPr lang="en-US" sz="2500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vận</a:t>
            </a:r>
            <a:r>
              <a:rPr lang="en-US" sz="2500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tốc</a:t>
            </a:r>
            <a:r>
              <a:rPr lang="en-US" sz="2500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của</a:t>
            </a:r>
            <a:r>
              <a:rPr lang="en-US" sz="2500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xe</a:t>
            </a:r>
            <a:r>
              <a:rPr lang="en-US" sz="2500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</a:t>
            </a:r>
            <a:endParaRPr lang="en-US" sz="2500" dirty="0"/>
          </a:p>
        </p:txBody>
      </p:sp>
      <p:pic>
        <p:nvPicPr>
          <p:cNvPr id="38" name="Picture 37" descr="A picture containing car, projector&#10;&#10;Description automatically generated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6167" r="95333">
                        <a14:foregroundMark x1="6333" y1="56667" x2="6833" y2="56889"/>
                        <a14:foregroundMark x1="18667" y1="43778" x2="18667" y2="43778"/>
                        <a14:foregroundMark x1="35833" y1="35333" x2="35833" y2="35333"/>
                        <a14:foregroundMark x1="39500" y1="32222" x2="39500" y2="32222"/>
                        <a14:foregroundMark x1="46667" y1="29556" x2="46667" y2="29556"/>
                        <a14:foregroundMark x1="59833" y1="28444" x2="59833" y2="28444"/>
                        <a14:foregroundMark x1="68000" y1="27333" x2="68000" y2="27333"/>
                        <a14:foregroundMark x1="72500" y1="27778" x2="72500" y2="27778"/>
                        <a14:foregroundMark x1="68333" y1="29333" x2="68333" y2="29333"/>
                        <a14:foregroundMark x1="64333" y1="28222" x2="63833" y2="28222"/>
                        <a14:foregroundMark x1="58667" y1="28222" x2="58667" y2="28222"/>
                        <a14:foregroundMark x1="54167" y1="28667" x2="54167" y2="28667"/>
                        <a14:foregroundMark x1="50167" y1="27778" x2="50167" y2="27778"/>
                        <a14:foregroundMark x1="45000" y1="29333" x2="45000" y2="29333"/>
                        <a14:foregroundMark x1="43167" y1="30889" x2="43167" y2="30889"/>
                        <a14:foregroundMark x1="91667" y1="49333" x2="91667" y2="49333"/>
                        <a14:foregroundMark x1="95333" y1="56444" x2="95333" y2="56444"/>
                        <a14:foregroundMark x1="57000" y1="29111" x2="57000" y2="29111"/>
                        <a14:foregroundMark x1="17500" y1="43111" x2="17500" y2="43111"/>
                        <a14:foregroundMark x1="13833" y1="44000" x2="13833" y2="44000"/>
                        <a14:foregroundMark x1="11667" y1="45333" x2="11667" y2="45333"/>
                        <a14:foregroundMark x1="10333" y1="45333" x2="10333" y2="45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6" t="22885" r="1" b="25138"/>
          <a:stretch>
            <a:fillRect/>
          </a:stretch>
        </p:blipFill>
        <p:spPr>
          <a:xfrm flipH="1">
            <a:off x="2582352" y="3429000"/>
            <a:ext cx="5991720" cy="2227581"/>
          </a:xfrm>
          <a:prstGeom prst="rect">
            <a:avLst/>
          </a:prstGeom>
        </p:spPr>
      </p:pic>
      <p:grpSp>
        <p:nvGrpSpPr>
          <p:cNvPr id="42" name="Group 41"/>
          <p:cNvGrpSpPr/>
          <p:nvPr/>
        </p:nvGrpSpPr>
        <p:grpSpPr>
          <a:xfrm>
            <a:off x="4923351" y="3946481"/>
            <a:ext cx="4292159" cy="635651"/>
            <a:chOff x="4923351" y="3946481"/>
            <a:chExt cx="4292159" cy="635651"/>
          </a:xfrm>
        </p:grpSpPr>
        <p:cxnSp>
          <p:nvCxnSpPr>
            <p:cNvPr id="43" name="Straight Arrow Connector 42"/>
            <p:cNvCxnSpPr/>
            <p:nvPr/>
          </p:nvCxnSpPr>
          <p:spPr>
            <a:xfrm>
              <a:off x="4923351" y="4558170"/>
              <a:ext cx="3908272" cy="23962"/>
            </a:xfrm>
            <a:prstGeom prst="straightConnector1">
              <a:avLst/>
            </a:prstGeom>
            <a:ln w="571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4" name="TextBox 43"/>
                <p:cNvSpPr txBox="1"/>
                <p:nvPr/>
              </p:nvSpPr>
              <p:spPr>
                <a:xfrm>
                  <a:off x="8017898" y="3946481"/>
                  <a:ext cx="1197612" cy="61010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3000" b="1" i="1" smtClean="0">
                                <a:solidFill>
                                  <a:srgbClr val="00B050"/>
                                </a:solidFill>
                                <a:latin typeface="Cambria Math" panose="02040503050406030204"/>
                              </a:rPr>
                            </m:ctrlPr>
                          </m:accPr>
                          <m:e>
                            <m:r>
                              <a:rPr lang="en-US" sz="3000" b="1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𝑭</m:t>
                            </m:r>
                            <m:r>
                              <a:rPr lang="en-US" sz="3000" b="1" i="1" baseline="-2500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e>
                        </m:acc>
                      </m:oMath>
                    </m:oMathPara>
                  </a14:m>
                  <a:endParaRPr lang="en-US" sz="3000" b="1">
                    <a:solidFill>
                      <a:srgbClr val="00B050"/>
                    </a:solidFill>
                  </a:endParaRPr>
                </a:p>
              </p:txBody>
            </p:sp>
          </mc:Choice>
          <mc:Fallback>
            <p:sp>
              <p:nvSpPr>
                <p:cNvPr id="44" name="TextBox 4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17898" y="3946481"/>
                  <a:ext cx="1197612" cy="610103"/>
                </a:xfrm>
                <a:prstGeom prst="rect">
                  <a:avLst/>
                </a:prstGeom>
                <a:blipFill rotWithShape="1">
                  <a:blip r:embed="rId6"/>
                </a:blipFill>
              </p:spPr>
              <p:txBody>
                <a:bodyPr/>
                <a:lstStyle/>
                <a:p>
                  <a:r>
                    <a:rPr lang="en-US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5" name="Group 44"/>
          <p:cNvGrpSpPr/>
          <p:nvPr/>
        </p:nvGrpSpPr>
        <p:grpSpPr>
          <a:xfrm>
            <a:off x="2133600" y="3674238"/>
            <a:ext cx="2859371" cy="937914"/>
            <a:chOff x="2133600" y="3674238"/>
            <a:chExt cx="2859371" cy="937914"/>
          </a:xfrm>
        </p:grpSpPr>
        <p:cxnSp>
          <p:nvCxnSpPr>
            <p:cNvPr id="46" name="Straight Arrow Connector 45"/>
            <p:cNvCxnSpPr/>
            <p:nvPr/>
          </p:nvCxnSpPr>
          <p:spPr>
            <a:xfrm flipH="1" flipV="1">
              <a:off x="2582352" y="4556584"/>
              <a:ext cx="2340999" cy="1586"/>
            </a:xfrm>
            <a:prstGeom prst="straightConnector1">
              <a:avLst/>
            </a:prstGeom>
            <a:ln w="5715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7" name="TextBox 46"/>
                <p:cNvSpPr txBox="1"/>
                <p:nvPr/>
              </p:nvSpPr>
              <p:spPr>
                <a:xfrm>
                  <a:off x="2133600" y="3674238"/>
                  <a:ext cx="1197612" cy="61010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3000" b="1" i="1" smtClean="0">
                                <a:solidFill>
                                  <a:schemeClr val="accent2"/>
                                </a:solidFill>
                                <a:latin typeface="Cambria Math" panose="02040503050406030204"/>
                              </a:rPr>
                            </m:ctrlPr>
                          </m:accPr>
                          <m:e>
                            <m:r>
                              <a:rPr lang="en-US" sz="3000" b="1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𝑭</m:t>
                            </m:r>
                            <m:r>
                              <a:rPr lang="en-US" sz="3000" b="1" i="1" baseline="-25000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e>
                        </m:acc>
                      </m:oMath>
                    </m:oMathPara>
                  </a14:m>
                  <a:endParaRPr lang="en-US" sz="3000" b="1">
                    <a:solidFill>
                      <a:schemeClr val="accent2"/>
                    </a:solidFill>
                  </a:endParaRPr>
                </a:p>
              </p:txBody>
            </p:sp>
          </mc:Choice>
          <mc:Fallback>
            <p:sp>
              <p:nvSpPr>
                <p:cNvPr id="47" name="TextBox 4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33600" y="3674238"/>
                  <a:ext cx="1197612" cy="610103"/>
                </a:xfrm>
                <a:prstGeom prst="rect">
                  <a:avLst/>
                </a:prstGeom>
                <a:blipFill rotWithShape="1">
                  <a:blip r:embed="rId7"/>
                </a:blipFill>
              </p:spPr>
              <p:txBody>
                <a:bodyPr/>
                <a:lstStyle/>
                <a:p>
                  <a:r>
                    <a:rPr lang="en-US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8" name="Oval 47"/>
            <p:cNvSpPr/>
            <p:nvPr/>
          </p:nvSpPr>
          <p:spPr>
            <a:xfrm>
              <a:off x="4883381" y="4495800"/>
              <a:ext cx="109590" cy="11635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4883381" y="3709051"/>
            <a:ext cx="2086722" cy="801372"/>
            <a:chOff x="4883381" y="3709051"/>
            <a:chExt cx="2086722" cy="801372"/>
          </a:xfrm>
        </p:grpSpPr>
        <p:cxnSp>
          <p:nvCxnSpPr>
            <p:cNvPr id="50" name="Straight Arrow Connector 49"/>
            <p:cNvCxnSpPr/>
            <p:nvPr/>
          </p:nvCxnSpPr>
          <p:spPr>
            <a:xfrm>
              <a:off x="4923351" y="4452247"/>
              <a:ext cx="1546072" cy="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1" name="TextBox 50"/>
                <p:cNvSpPr txBox="1"/>
                <p:nvPr/>
              </p:nvSpPr>
              <p:spPr>
                <a:xfrm>
                  <a:off x="5772491" y="3709051"/>
                  <a:ext cx="1197612" cy="61010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3000" b="1" i="1" smtClean="0">
                                <a:solidFill>
                                  <a:srgbClr val="FF0000"/>
                                </a:solidFill>
                                <a:latin typeface="Cambria Math" panose="02040503050406030204"/>
                              </a:rPr>
                            </m:ctrlPr>
                          </m:accPr>
                          <m:e>
                            <m:r>
                              <a:rPr lang="en-US" sz="30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𝑭</m:t>
                            </m:r>
                          </m:e>
                        </m:acc>
                      </m:oMath>
                    </m:oMathPara>
                  </a14:m>
                  <a:endParaRPr lang="en-US" sz="3000" b="1">
                    <a:solidFill>
                      <a:srgbClr val="FF0000"/>
                    </a:solidFill>
                  </a:endParaRPr>
                </a:p>
              </p:txBody>
            </p:sp>
          </mc:Choice>
          <mc:Fallback>
            <p:sp>
              <p:nvSpPr>
                <p:cNvPr id="51" name="TextBox 5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72491" y="3709051"/>
                  <a:ext cx="1197612" cy="610103"/>
                </a:xfrm>
                <a:prstGeom prst="rect">
                  <a:avLst/>
                </a:prstGeom>
                <a:blipFill rotWithShape="1">
                  <a:blip r:embed="rId8"/>
                </a:blipFill>
              </p:spPr>
              <p:txBody>
                <a:bodyPr/>
                <a:lstStyle/>
                <a:p>
                  <a:r>
                    <a:rPr lang="en-US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2" name="Oval 51"/>
            <p:cNvSpPr/>
            <p:nvPr/>
          </p:nvSpPr>
          <p:spPr>
            <a:xfrm>
              <a:off x="4883381" y="4394071"/>
              <a:ext cx="109590" cy="11635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741612" y="1827159"/>
            <a:ext cx="10388021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>
                <a:latin typeface="Arial" panose="020B0604020202020204" pitchFamily="34" charset="0"/>
                <a:cs typeface="Arial" panose="020B0604020202020204" pitchFamily="34" charset="0"/>
              </a:rPr>
              <a:t>Hợp lực hay các lực không cân bằng này làm thay đổi vận tốc của vật</a:t>
            </a:r>
            <a:endParaRPr lang="en-US" sz="25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0" grpId="0"/>
      <p:bldP spid="32" grpId="0"/>
      <p:bldP spid="2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56"/>
          <p:cNvGrpSpPr/>
          <p:nvPr/>
        </p:nvGrpSpPr>
        <p:grpSpPr>
          <a:xfrm>
            <a:off x="4718423" y="126868"/>
            <a:ext cx="2590800" cy="531988"/>
            <a:chOff x="2193" y="0"/>
            <a:chExt cx="2245706" cy="1239104"/>
          </a:xfrm>
          <a:solidFill>
            <a:srgbClr val="002060"/>
          </a:solidFill>
          <a:scene3d>
            <a:camera prst="orthographicFront"/>
            <a:lightRig rig="threePt" dir="t">
              <a:rot lat="0" lon="0" rev="7500000"/>
            </a:lightRig>
          </a:scene3d>
        </p:grpSpPr>
        <p:sp>
          <p:nvSpPr>
            <p:cNvPr id="24" name="Rounded Rectangle 57"/>
            <p:cNvSpPr/>
            <p:nvPr/>
          </p:nvSpPr>
          <p:spPr>
            <a:xfrm>
              <a:off x="2193" y="0"/>
              <a:ext cx="2245706" cy="1239104"/>
            </a:xfrm>
            <a:prstGeom prst="roundRect">
              <a:avLst/>
            </a:prstGeom>
            <a:grpFill/>
            <a:sp3d prstMaterial="plastic">
              <a:bevelT w="127000" h="25400" prst="relaxedInset"/>
            </a:sp3d>
          </p:spPr>
          <p:style>
            <a:lnRef idx="0">
              <a:schemeClr val="lt2">
                <a:hueOff val="0"/>
                <a:satOff val="0"/>
                <a:lumOff val="0"/>
                <a:alphaOff val="0"/>
              </a:schemeClr>
            </a:lnRef>
            <a:fillRef idx="3">
              <a:schemeClr val="dk2">
                <a:hueOff val="0"/>
                <a:satOff val="0"/>
                <a:lumOff val="0"/>
                <a:alphaOff val="0"/>
              </a:schemeClr>
            </a:fillRef>
            <a:effectRef idx="2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5" name="Rounded Rectangle 4"/>
            <p:cNvSpPr/>
            <p:nvPr/>
          </p:nvSpPr>
          <p:spPr>
            <a:xfrm>
              <a:off x="77334" y="60488"/>
              <a:ext cx="2124730" cy="1118127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1920" tIns="60960" rIns="121920" bIns="60960" numCol="1" spcCol="1270" anchor="ctr" anchorCtr="0">
              <a:noAutofit/>
            </a:bodyPr>
            <a:lstStyle/>
            <a:p>
              <a:pPr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600" b="1">
                  <a:latin typeface="Arial" panose="020B0604020202020204" pitchFamily="34" charset="0"/>
                  <a:cs typeface="Arial" panose="020B0604020202020204" pitchFamily="34" charset="0"/>
                </a:rPr>
                <a:t>Câu hỏi</a:t>
              </a:r>
              <a:endParaRPr lang="en-US" sz="26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6" name="Rectangle: Rounded Corners 25"/>
          <p:cNvSpPr/>
          <p:nvPr/>
        </p:nvSpPr>
        <p:spPr>
          <a:xfrm>
            <a:off x="838200" y="761999"/>
            <a:ext cx="10972800" cy="1306512"/>
          </a:xfrm>
          <a:prstGeom prst="roundRect">
            <a:avLst>
              <a:gd name="adj" fmla="val 8564"/>
            </a:avLst>
          </a:prstGeom>
          <a:solidFill>
            <a:schemeClr val="accent5">
              <a:lumMod val="20000"/>
              <a:lumOff val="80000"/>
            </a:schemeClr>
          </a:solidFill>
          <a:ln cmpd="dbl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sp>
        <p:nvSpPr>
          <p:cNvPr id="30" name="Text Box 29"/>
          <p:cNvSpPr txBox="1">
            <a:spLocks noChangeArrowheads="1"/>
          </p:cNvSpPr>
          <p:nvPr/>
        </p:nvSpPr>
        <p:spPr bwMode="auto">
          <a:xfrm>
            <a:off x="1077764" y="658855"/>
            <a:ext cx="10504636" cy="13551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60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Quan sát mỗi cặp tình huống ở Hình. </a:t>
            </a:r>
            <a:endParaRPr lang="en-US" sz="2600">
              <a:solidFill>
                <a:srgbClr val="000000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4480" marR="0" indent="-28448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AutoNum type="alphaLcParenR"/>
            </a:pPr>
            <a:r>
              <a:rPr lang="en-US" sz="260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Tình huống nào có hợp lực khác 0? </a:t>
            </a:r>
            <a:endParaRPr lang="en-US" sz="2600">
              <a:solidFill>
                <a:srgbClr val="000000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4480" marR="0" indent="-28448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AutoNum type="alphaLcParenR"/>
            </a:pPr>
            <a:r>
              <a:rPr lang="en-US" sz="260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Mô tả sự thay đổi vận tốc (độ lớn, hướng) của mỗi vật (nếu có).</a:t>
            </a:r>
            <a:endParaRPr lang="en-US" sz="2600">
              <a:effectLst/>
              <a:latin typeface="Calibri" panose="020F0502020204030204" pitchFamily="34" charset="0"/>
              <a:ea typeface="游明朝" panose="02020400000000000000" pitchFamily="18" charset="-128"/>
              <a:cs typeface="Times New Roman" panose="02020603050405020304" pitchFamily="18" charset="0"/>
            </a:endParaRPr>
          </a:p>
        </p:txBody>
      </p:sp>
      <p:grpSp>
        <p:nvGrpSpPr>
          <p:cNvPr id="32" name="Group 31"/>
          <p:cNvGrpSpPr/>
          <p:nvPr/>
        </p:nvGrpSpPr>
        <p:grpSpPr>
          <a:xfrm>
            <a:off x="523655" y="427780"/>
            <a:ext cx="629089" cy="639020"/>
            <a:chOff x="493574" y="321685"/>
            <a:chExt cx="755550" cy="790692"/>
          </a:xfrm>
        </p:grpSpPr>
        <p:sp>
          <p:nvSpPr>
            <p:cNvPr id="33" name="Oval 32"/>
            <p:cNvSpPr/>
            <p:nvPr/>
          </p:nvSpPr>
          <p:spPr>
            <a:xfrm>
              <a:off x="504123" y="333892"/>
              <a:ext cx="644399" cy="6596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4" name="Picture 33" descr="Icon&#10;&#10;Description automatically generated"/>
            <p:cNvPicPr>
              <a:picLocks noChangeAspect="1"/>
            </p:cNvPicPr>
            <p:nvPr/>
          </p:nvPicPr>
          <p:blipFill>
            <a:blip r:embed="rId1" cstate="print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ackgroundRemoval t="7000" b="90000" l="7442" r="90349">
                          <a14:foregroundMark x1="7558" y1="39556" x2="7558" y2="39556"/>
                          <a14:foregroundMark x1="46744" y1="8556" x2="46744" y2="8556"/>
                          <a14:foregroundMark x1="49302" y1="7000" x2="49302" y2="7000"/>
                          <a14:foregroundMark x1="90349" y1="44333" x2="90349" y2="443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3574" y="321685"/>
              <a:ext cx="755550" cy="790692"/>
            </a:xfrm>
            <a:prstGeom prst="rect">
              <a:avLst/>
            </a:prstGeom>
          </p:spPr>
        </p:pic>
      </p:grpSp>
      <p:grpSp>
        <p:nvGrpSpPr>
          <p:cNvPr id="2" name="Group 1"/>
          <p:cNvGrpSpPr/>
          <p:nvPr/>
        </p:nvGrpSpPr>
        <p:grpSpPr>
          <a:xfrm>
            <a:off x="321655" y="3562847"/>
            <a:ext cx="2691046" cy="2867373"/>
            <a:chOff x="321655" y="3562847"/>
            <a:chExt cx="2691046" cy="2867373"/>
          </a:xfrm>
        </p:grpSpPr>
        <p:pic>
          <p:nvPicPr>
            <p:cNvPr id="4" name="Picture 3" descr="A picture containing furniture, table, wooden, seat&#10;&#10;Description automatically generated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1655" y="3617388"/>
              <a:ext cx="2691046" cy="1750642"/>
            </a:xfrm>
            <a:prstGeom prst="rect">
              <a:avLst/>
            </a:prstGeom>
          </p:spPr>
        </p:pic>
        <p:pic>
          <p:nvPicPr>
            <p:cNvPr id="6" name="Picture 5" descr="A close-up of a pencil&#10;&#10;Description automatically generated with medium confidence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02" t="31071" r="11987" b="24388"/>
            <a:stretch>
              <a:fillRect/>
            </a:stretch>
          </p:blipFill>
          <p:spPr>
            <a:xfrm>
              <a:off x="1388456" y="3562847"/>
              <a:ext cx="533400" cy="283141"/>
            </a:xfrm>
            <a:prstGeom prst="rect">
              <a:avLst/>
            </a:prstGeom>
          </p:spPr>
        </p:pic>
        <p:sp>
          <p:nvSpPr>
            <p:cNvPr id="29" name="TextBox 28"/>
            <p:cNvSpPr txBox="1"/>
            <p:nvPr/>
          </p:nvSpPr>
          <p:spPr>
            <a:xfrm>
              <a:off x="523655" y="5631540"/>
              <a:ext cx="2489046" cy="79868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algn="ctr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200"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Bút chì nằm yên trên mặt bàn</a:t>
              </a:r>
              <a:endParaRPr lang="en-US" sz="2200">
                <a:effectLst/>
                <a:latin typeface="Calibri" panose="020F0502020204030204" pitchFamily="34" charset="0"/>
                <a:ea typeface="游明朝" panose="02020400000000000000" pitchFamily="18" charset="-128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2825377" y="3339676"/>
            <a:ext cx="3657600" cy="3433884"/>
            <a:chOff x="2825377" y="3339676"/>
            <a:chExt cx="3657600" cy="3433884"/>
          </a:xfrm>
        </p:grpSpPr>
        <p:pic>
          <p:nvPicPr>
            <p:cNvPr id="20" name="Picture 19" descr="A picture containing furniture, table, wooden, seat&#10;&#10;Description automatically generated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67739" y="3629315"/>
              <a:ext cx="2691046" cy="1750642"/>
            </a:xfrm>
            <a:prstGeom prst="rect">
              <a:avLst/>
            </a:prstGeom>
          </p:spPr>
        </p:pic>
        <p:pic>
          <p:nvPicPr>
            <p:cNvPr id="27" name="Picture 26" descr="A close-up of a pencil&#10;&#10;Description automatically generated with medium confidence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02" t="31071" r="11987" b="24388"/>
            <a:stretch>
              <a:fillRect/>
            </a:stretch>
          </p:blipFill>
          <p:spPr>
            <a:xfrm>
              <a:off x="3875351" y="3541673"/>
              <a:ext cx="618318" cy="328217"/>
            </a:xfrm>
            <a:prstGeom prst="rect">
              <a:avLst/>
            </a:prstGeom>
          </p:spPr>
        </p:pic>
        <p:pic>
          <p:nvPicPr>
            <p:cNvPr id="28" name="Picture 27" descr="A hand with a thumb up&#10;&#10;Description automatically generated with low confidence"/>
            <p:cNvPicPr>
              <a:picLocks noChangeAspect="1"/>
            </p:cNvPicPr>
            <p:nvPr/>
          </p:nvPicPr>
          <p:blipFill>
            <a:blip r:embed="rId8" cstate="print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7143" b="94286" l="10000" r="90000">
                          <a14:foregroundMark x1="29000" y1="10000" x2="29000" y2="10000"/>
                          <a14:foregroundMark x1="25500" y1="7143" x2="25500" y2="7143"/>
                          <a14:foregroundMark x1="58167" y1="94286" x2="58167" y2="942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4912625" flipH="1">
              <a:off x="4350614" y="3278375"/>
              <a:ext cx="735617" cy="858220"/>
            </a:xfrm>
            <a:prstGeom prst="rect">
              <a:avLst/>
            </a:prstGeom>
          </p:spPr>
        </p:pic>
        <p:sp>
          <p:nvSpPr>
            <p:cNvPr id="31" name="TextBox 30"/>
            <p:cNvSpPr txBox="1"/>
            <p:nvPr/>
          </p:nvSpPr>
          <p:spPr>
            <a:xfrm>
              <a:off x="2825377" y="5665564"/>
              <a:ext cx="3657600" cy="110799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200" i="1"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</a:rPr>
                <a:t>Dùng tay đẩy để bút chì chuyển động nhanh dần</a:t>
              </a:r>
              <a:endParaRPr lang="en-US" sz="2200" i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endParaRPr>
            </a:p>
            <a:p>
              <a:pPr algn="ctr"/>
              <a:endParaRPr lang="en-US" sz="2200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6234149" y="3087816"/>
            <a:ext cx="3132474" cy="3321671"/>
            <a:chOff x="6234149" y="3087816"/>
            <a:chExt cx="3132474" cy="3321671"/>
          </a:xfrm>
        </p:grpSpPr>
        <p:sp>
          <p:nvSpPr>
            <p:cNvPr id="35" name="TextBox 34"/>
            <p:cNvSpPr txBox="1"/>
            <p:nvPr/>
          </p:nvSpPr>
          <p:spPr>
            <a:xfrm>
              <a:off x="6547223" y="5640046"/>
              <a:ext cx="2819400" cy="76944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200" i="1"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</a:rPr>
                <a:t>Quả bóng đang nằm yên ở gần mép bàn </a:t>
              </a:r>
              <a:endParaRPr lang="en-US" sz="2200"/>
            </a:p>
          </p:txBody>
        </p:sp>
        <p:pic>
          <p:nvPicPr>
            <p:cNvPr id="19" name="Picture 18" descr="A picture containing furniture, wooden, table, seat&#10;&#10;Description automatically generated"/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075"/>
            <a:stretch>
              <a:fillRect/>
            </a:stretch>
          </p:blipFill>
          <p:spPr>
            <a:xfrm>
              <a:off x="6234149" y="3562847"/>
              <a:ext cx="2185339" cy="1801154"/>
            </a:xfrm>
            <a:prstGeom prst="rect">
              <a:avLst/>
            </a:prstGeom>
          </p:spPr>
        </p:pic>
        <p:pic>
          <p:nvPicPr>
            <p:cNvPr id="22" name="Picture 21" descr="A white and black football ball&#10;&#10;Description automatically generated with low confidence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26818" y="3087816"/>
              <a:ext cx="681514" cy="682367"/>
            </a:xfrm>
            <a:prstGeom prst="rect">
              <a:avLst/>
            </a:prstGeom>
          </p:spPr>
        </p:pic>
      </p:grpSp>
      <p:grpSp>
        <p:nvGrpSpPr>
          <p:cNvPr id="7" name="Group 6"/>
          <p:cNvGrpSpPr/>
          <p:nvPr/>
        </p:nvGrpSpPr>
        <p:grpSpPr>
          <a:xfrm>
            <a:off x="9220200" y="3588248"/>
            <a:ext cx="2901577" cy="2827452"/>
            <a:chOff x="9220200" y="3588248"/>
            <a:chExt cx="2901577" cy="2827452"/>
          </a:xfrm>
        </p:grpSpPr>
        <p:sp>
          <p:nvSpPr>
            <p:cNvPr id="36" name="TextBox 35"/>
            <p:cNvSpPr txBox="1"/>
            <p:nvPr/>
          </p:nvSpPr>
          <p:spPr>
            <a:xfrm>
              <a:off x="9302377" y="5646259"/>
              <a:ext cx="2819400" cy="76944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200" i="1"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</a:rPr>
                <a:t>Quả bóng vừa rơi khỏi mép bàn </a:t>
              </a:r>
              <a:endParaRPr lang="en-US" sz="2200"/>
            </a:p>
          </p:txBody>
        </p:sp>
        <p:pic>
          <p:nvPicPr>
            <p:cNvPr id="37" name="Picture 36" descr="A picture containing furniture, wooden, table, seat&#10;&#10;Description automatically generated"/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075"/>
            <a:stretch>
              <a:fillRect/>
            </a:stretch>
          </p:blipFill>
          <p:spPr>
            <a:xfrm>
              <a:off x="9220200" y="3588248"/>
              <a:ext cx="2185339" cy="1801153"/>
            </a:xfrm>
            <a:prstGeom prst="rect">
              <a:avLst/>
            </a:prstGeom>
          </p:spPr>
        </p:pic>
        <p:grpSp>
          <p:nvGrpSpPr>
            <p:cNvPr id="51" name="Group 50"/>
            <p:cNvGrpSpPr/>
            <p:nvPr/>
          </p:nvGrpSpPr>
          <p:grpSpPr>
            <a:xfrm>
              <a:off x="10591800" y="4114800"/>
              <a:ext cx="457200" cy="498994"/>
              <a:chOff x="10591800" y="4114800"/>
              <a:chExt cx="457200" cy="498994"/>
            </a:xfrm>
          </p:grpSpPr>
          <p:cxnSp>
            <p:nvCxnSpPr>
              <p:cNvPr id="40" name="Straight Connector 39"/>
              <p:cNvCxnSpPr/>
              <p:nvPr/>
            </p:nvCxnSpPr>
            <p:spPr>
              <a:xfrm flipV="1">
                <a:off x="10704235" y="4267200"/>
                <a:ext cx="0" cy="242354"/>
              </a:xfrm>
              <a:prstGeom prst="line">
                <a:avLst/>
              </a:prstGeom>
              <a:ln w="28575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>
              <a:xfrm flipV="1">
                <a:off x="10856357" y="4114800"/>
                <a:ext cx="0" cy="374024"/>
              </a:xfrm>
              <a:prstGeom prst="line">
                <a:avLst/>
              </a:prstGeom>
              <a:ln w="28575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>
              <a:xfrm flipV="1">
                <a:off x="11049000" y="4357486"/>
                <a:ext cx="0" cy="152069"/>
              </a:xfrm>
              <a:prstGeom prst="line">
                <a:avLst/>
              </a:prstGeom>
              <a:ln w="28575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>
              <a:xfrm flipV="1">
                <a:off x="10972800" y="4199050"/>
                <a:ext cx="0" cy="262675"/>
              </a:xfrm>
              <a:prstGeom prst="line">
                <a:avLst/>
              </a:prstGeom>
              <a:ln w="28575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>
              <a:xfrm flipV="1">
                <a:off x="10591800" y="4461725"/>
                <a:ext cx="0" cy="152069"/>
              </a:xfrm>
              <a:prstGeom prst="line">
                <a:avLst/>
              </a:prstGeom>
              <a:ln w="28575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52" name="Picture 51" descr="A white and black football ball&#10;&#10;Description automatically generated with low confidence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15600" y="4461725"/>
              <a:ext cx="681514" cy="682367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16042" y="37699"/>
            <a:ext cx="8603569" cy="542538"/>
            <a:chOff x="74035" y="2231322"/>
            <a:chExt cx="8550261" cy="757342"/>
          </a:xfrm>
        </p:grpSpPr>
        <p:grpSp>
          <p:nvGrpSpPr>
            <p:cNvPr id="12" name="Group 70"/>
            <p:cNvGrpSpPr/>
            <p:nvPr/>
          </p:nvGrpSpPr>
          <p:grpSpPr bwMode="auto">
            <a:xfrm>
              <a:off x="286108" y="2280389"/>
              <a:ext cx="7415094" cy="708275"/>
              <a:chOff x="564747" y="3403331"/>
              <a:chExt cx="3818427" cy="1364238"/>
            </a:xfrm>
          </p:grpSpPr>
          <p:pic>
            <p:nvPicPr>
              <p:cNvPr id="17" name="Picture 8" descr="empty-green-rectangle"/>
              <p:cNvPicPr>
                <a:picLocks noChangeAspect="1" noChangeArrowheads="1"/>
              </p:cNvPicPr>
              <p:nvPr/>
            </p:nvPicPr>
            <p:blipFill>
              <a:blip r:embed="rId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64747" y="3403331"/>
                <a:ext cx="3818427" cy="13642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8" name="Picture 9" descr="green-top-faded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6200000">
                <a:off x="205129" y="3887447"/>
                <a:ext cx="1273934" cy="3960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3" name="TextBox 12"/>
            <p:cNvSpPr txBox="1"/>
            <p:nvPr/>
          </p:nvSpPr>
          <p:spPr bwMode="auto">
            <a:xfrm>
              <a:off x="74035" y="2267003"/>
              <a:ext cx="1501326" cy="68741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sz="260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chemeClr val="tx1"/>
                  </a:solidFill>
                  <a:effectLst>
                    <a:glow rad="101600">
                      <a:schemeClr val="accent4">
                        <a:satMod val="175000"/>
                        <a:alpha val="40000"/>
                      </a:schemeClr>
                    </a:glow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III</a:t>
              </a:r>
              <a:endParaRPr lang="en-US" sz="26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tx1"/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Rectangle 1026060"/>
            <p:cNvSpPr>
              <a:spLocks noChangeArrowheads="1"/>
            </p:cNvSpPr>
            <p:nvPr/>
          </p:nvSpPr>
          <p:spPr bwMode="auto">
            <a:xfrm>
              <a:off x="1209204" y="2231322"/>
              <a:ext cx="7415092" cy="756153"/>
            </a:xfrm>
            <a:prstGeom prst="rect">
              <a:avLst/>
            </a:prstGeom>
            <a:noFill/>
            <a:ln w="9525" algn="ctr">
              <a:noFill/>
              <a:miter lim="800000"/>
            </a:ln>
          </p:spPr>
          <p:txBody>
            <a:bodyPr wrap="square" lIns="109728" tIns="54864" rIns="109728" bIns="54864">
              <a:spAutoFit/>
            </a:bodyPr>
            <a:lstStyle>
              <a:lvl1pPr marL="287655" indent="-287655" defTabSz="1095375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1095375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1095375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1095375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1095375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defTabSz="1095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defTabSz="1095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defTabSz="1095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defTabSz="1095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indent="0" defTabSz="1095375">
                <a:buClr>
                  <a:schemeClr val="tx2"/>
                </a:buClr>
                <a:buSzPct val="95000"/>
                <a:defRPr/>
              </a:pPr>
              <a:r>
                <a:rPr lang="en-US" sz="2800" i="1">
                  <a:cs typeface="Arial" panose="020B0604020202020204" pitchFamily="34" charset="0"/>
                </a:rPr>
                <a:t>Phân tích lực</a:t>
              </a:r>
              <a:endParaRPr lang="en-US" sz="2800" dirty="0">
                <a:cs typeface="Arial" panose="020B0604020202020204" pitchFamily="34" charset="0"/>
              </a:endParaRPr>
            </a:p>
          </p:txBody>
        </p:sp>
      </p:grpSp>
      <p:sp>
        <p:nvSpPr>
          <p:cNvPr id="19" name="Text Box 5"/>
          <p:cNvSpPr txBox="1">
            <a:spLocks noChangeArrowheads="1"/>
          </p:cNvSpPr>
          <p:nvPr/>
        </p:nvSpPr>
        <p:spPr bwMode="auto">
          <a:xfrm>
            <a:off x="274139" y="1916505"/>
            <a:ext cx="3002461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2600" i="1">
                <a:solidFill>
                  <a:srgbClr val="0070C0"/>
                </a:solidFill>
                <a:cs typeface="Arial" panose="020B0604020202020204" pitchFamily="34" charset="0"/>
              </a:rPr>
              <a:t>1. Quy tắc</a:t>
            </a:r>
            <a:endParaRPr lang="en-US" altLang="en-US" sz="2600">
              <a:solidFill>
                <a:srgbClr val="0070C0"/>
              </a:solidFill>
              <a:cs typeface="Arial" panose="020B0604020202020204" pitchFamily="34" charset="0"/>
            </a:endParaRPr>
          </a:p>
        </p:txBody>
      </p:sp>
      <p:cxnSp>
        <p:nvCxnSpPr>
          <p:cNvPr id="25" name="Straight Arrow Connector 24"/>
          <p:cNvCxnSpPr/>
          <p:nvPr/>
        </p:nvCxnSpPr>
        <p:spPr>
          <a:xfrm>
            <a:off x="8040086" y="4726734"/>
            <a:ext cx="34290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V="1">
            <a:off x="8040086" y="2904869"/>
            <a:ext cx="16898" cy="183199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28"/>
          <p:cNvGrpSpPr/>
          <p:nvPr/>
        </p:nvGrpSpPr>
        <p:grpSpPr>
          <a:xfrm>
            <a:off x="8009606" y="4712898"/>
            <a:ext cx="2435598" cy="726455"/>
            <a:chOff x="4923351" y="4558170"/>
            <a:chExt cx="4507078" cy="726455"/>
          </a:xfrm>
        </p:grpSpPr>
        <p:cxnSp>
          <p:nvCxnSpPr>
            <p:cNvPr id="30" name="Straight Arrow Connector 29"/>
            <p:cNvCxnSpPr/>
            <p:nvPr/>
          </p:nvCxnSpPr>
          <p:spPr>
            <a:xfrm>
              <a:off x="4923351" y="4558170"/>
              <a:ext cx="3908272" cy="23962"/>
            </a:xfrm>
            <a:prstGeom prst="straightConnector1">
              <a:avLst/>
            </a:prstGeom>
            <a:ln w="571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1" name="TextBox 30"/>
                <p:cNvSpPr txBox="1"/>
                <p:nvPr/>
              </p:nvSpPr>
              <p:spPr>
                <a:xfrm>
                  <a:off x="8232818" y="4674522"/>
                  <a:ext cx="1197611" cy="61010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3000" b="1" i="1" smtClean="0">
                                <a:solidFill>
                                  <a:srgbClr val="00B050"/>
                                </a:solidFill>
                                <a:latin typeface="Cambria Math" panose="02040503050406030204"/>
                              </a:rPr>
                            </m:ctrlPr>
                          </m:accPr>
                          <m:e>
                            <m:r>
                              <a:rPr lang="en-US" sz="3000" b="1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𝑭</m:t>
                            </m:r>
                            <m:r>
                              <a:rPr lang="en-US" sz="3000" b="1" i="1" baseline="-2500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acc>
                      </m:oMath>
                    </m:oMathPara>
                  </a14:m>
                  <a:endParaRPr lang="en-US" sz="3000" b="1">
                    <a:solidFill>
                      <a:srgbClr val="00B050"/>
                    </a:solidFill>
                  </a:endParaRPr>
                </a:p>
              </p:txBody>
            </p:sp>
          </mc:Choice>
          <mc:Fallback>
            <p:sp>
              <p:nvSpPr>
                <p:cNvPr id="31" name="TextBox 3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32818" y="4674522"/>
                  <a:ext cx="1197611" cy="610103"/>
                </a:xfrm>
                <a:prstGeom prst="rect">
                  <a:avLst/>
                </a:prstGeom>
                <a:blipFill rotWithShape="1">
                  <a:blip r:embed="rId3"/>
                </a:blipFill>
              </p:spPr>
              <p:txBody>
                <a:bodyPr/>
                <a:lstStyle/>
                <a:p>
                  <a:r>
                    <a:rPr lang="en-US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3" name="Group 32"/>
          <p:cNvGrpSpPr/>
          <p:nvPr/>
        </p:nvGrpSpPr>
        <p:grpSpPr>
          <a:xfrm>
            <a:off x="6973286" y="3117013"/>
            <a:ext cx="1197612" cy="1648935"/>
            <a:chOff x="3875663" y="2963217"/>
            <a:chExt cx="1197612" cy="1648935"/>
          </a:xfrm>
        </p:grpSpPr>
        <p:cxnSp>
          <p:nvCxnSpPr>
            <p:cNvPr id="34" name="Straight Arrow Connector 33"/>
            <p:cNvCxnSpPr/>
            <p:nvPr/>
          </p:nvCxnSpPr>
          <p:spPr>
            <a:xfrm flipV="1">
              <a:off x="4929653" y="3488665"/>
              <a:ext cx="0" cy="1102510"/>
            </a:xfrm>
            <a:prstGeom prst="straightConnector1">
              <a:avLst/>
            </a:prstGeom>
            <a:ln w="5715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5" name="TextBox 34"/>
                <p:cNvSpPr txBox="1"/>
                <p:nvPr/>
              </p:nvSpPr>
              <p:spPr>
                <a:xfrm>
                  <a:off x="3875663" y="2963217"/>
                  <a:ext cx="1197612" cy="61010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3000" b="1" i="1" smtClean="0">
                                <a:solidFill>
                                  <a:schemeClr val="accent2"/>
                                </a:solidFill>
                                <a:latin typeface="Cambria Math" panose="02040503050406030204"/>
                              </a:rPr>
                            </m:ctrlPr>
                          </m:accPr>
                          <m:e>
                            <m:r>
                              <a:rPr lang="en-US" sz="3000" b="1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𝑭</m:t>
                            </m:r>
                            <m:r>
                              <a:rPr lang="en-US" sz="3000" b="1" i="1" baseline="-25000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</m:oMath>
                    </m:oMathPara>
                  </a14:m>
                  <a:endParaRPr lang="en-US" sz="3000" b="1">
                    <a:solidFill>
                      <a:schemeClr val="accent2"/>
                    </a:solidFill>
                  </a:endParaRPr>
                </a:p>
              </p:txBody>
            </p:sp>
          </mc:Choice>
          <mc:Fallback>
            <p:sp>
              <p:nvSpPr>
                <p:cNvPr id="35" name="TextBox 3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75663" y="2963217"/>
                  <a:ext cx="1197612" cy="610103"/>
                </a:xfrm>
                <a:prstGeom prst="rect">
                  <a:avLst/>
                </a:prstGeom>
                <a:blipFill rotWithShape="1">
                  <a:blip r:embed="rId4"/>
                </a:blipFill>
              </p:spPr>
              <p:txBody>
                <a:bodyPr/>
                <a:lstStyle/>
                <a:p>
                  <a:r>
                    <a:rPr lang="en-US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6" name="Oval 35"/>
            <p:cNvSpPr/>
            <p:nvPr/>
          </p:nvSpPr>
          <p:spPr>
            <a:xfrm>
              <a:off x="4883381" y="4495800"/>
              <a:ext cx="109590" cy="11635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7" name="Straight Connector 6"/>
          <p:cNvCxnSpPr/>
          <p:nvPr/>
        </p:nvCxnSpPr>
        <p:spPr>
          <a:xfrm>
            <a:off x="7987364" y="3609456"/>
            <a:ext cx="2121479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V="1">
            <a:off x="10108843" y="3642461"/>
            <a:ext cx="0" cy="1123487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 flipV="1">
            <a:off x="8040970" y="3609456"/>
            <a:ext cx="2046752" cy="110316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5" name="TextBox 54"/>
              <p:cNvSpPr txBox="1"/>
              <p:nvPr/>
            </p:nvSpPr>
            <p:spPr>
              <a:xfrm>
                <a:off x="9515521" y="3080675"/>
                <a:ext cx="1197612" cy="6101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000" b="1" i="1" smtClean="0">
                              <a:solidFill>
                                <a:srgbClr val="FF0000"/>
                              </a:solidFill>
                              <a:latin typeface="Cambria Math" panose="02040503050406030204"/>
                            </a:rPr>
                          </m:ctrlPr>
                        </m:accPr>
                        <m:e>
                          <m:r>
                            <a:rPr lang="en-US" sz="3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</m:acc>
                    </m:oMath>
                  </m:oMathPara>
                </a14:m>
                <a:endParaRPr lang="en-US" sz="3000" b="1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55" name="TextBox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5521" y="3080675"/>
                <a:ext cx="1197612" cy="610103"/>
              </a:xfrm>
              <a:prstGeom prst="rect">
                <a:avLst/>
              </a:prstGeom>
              <a:blipFill rotWithShape="1">
                <a:blip r:embed="rId5"/>
                <a:stretch>
                  <a:fillRect l="-4" t="-48" r="4" b="26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TextBox 56"/>
          <p:cNvSpPr txBox="1"/>
          <p:nvPr/>
        </p:nvSpPr>
        <p:spPr>
          <a:xfrm>
            <a:off x="11252828" y="4765948"/>
            <a:ext cx="432516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500"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endParaRPr lang="en-US" sz="2500"/>
          </a:p>
        </p:txBody>
      </p:sp>
      <p:sp>
        <p:nvSpPr>
          <p:cNvPr id="58" name="TextBox 57"/>
          <p:cNvSpPr txBox="1"/>
          <p:nvPr/>
        </p:nvSpPr>
        <p:spPr>
          <a:xfrm>
            <a:off x="7531644" y="2617428"/>
            <a:ext cx="432516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500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endParaRPr lang="en-US" sz="2500"/>
          </a:p>
        </p:txBody>
      </p:sp>
      <p:pic>
        <p:nvPicPr>
          <p:cNvPr id="59" name="Picture 5" descr="empty-blue-rectangl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251" y="2603542"/>
            <a:ext cx="6658068" cy="39496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" name="TextBox 59"/>
          <p:cNvSpPr txBox="1"/>
          <p:nvPr/>
        </p:nvSpPr>
        <p:spPr>
          <a:xfrm>
            <a:off x="696003" y="2764364"/>
            <a:ext cx="5832176" cy="21207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indent="-28575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250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50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hường phân tích một lực thành hai lực thành phần vuông góc với nhau </a:t>
            </a:r>
            <a:r>
              <a:rPr lang="en-US" sz="250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để lực thành phần này không có tác dụng nào theo phương của lực thành phần kia </a:t>
            </a:r>
            <a:endParaRPr lang="en-US" sz="2500">
              <a:solidFill>
                <a:srgbClr val="000000"/>
              </a:solidFill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1" name="Picture 60" descr="empty-red-rectangle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945" y="750206"/>
            <a:ext cx="10624109" cy="10664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" name="TextBox 61"/>
          <p:cNvSpPr txBox="1"/>
          <p:nvPr/>
        </p:nvSpPr>
        <p:spPr>
          <a:xfrm>
            <a:off x="1079458" y="852558"/>
            <a:ext cx="958565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700" b="1">
                <a:latin typeface="Arial" panose="020B0604020202020204" pitchFamily="34" charset="0"/>
                <a:cs typeface="Arial" panose="020B0604020202020204" pitchFamily="34" charset="0"/>
              </a:rPr>
              <a:t>Phân tích lực </a:t>
            </a:r>
            <a:r>
              <a:rPr lang="en-US" sz="2700">
                <a:latin typeface="Arial" panose="020B0604020202020204" pitchFamily="34" charset="0"/>
                <a:cs typeface="Arial" panose="020B0604020202020204" pitchFamily="34" charset="0"/>
              </a:rPr>
              <a:t>là thay thế một lực bằng các lực thành phần có tác dụng giống hệt lực đó</a:t>
            </a:r>
            <a:endParaRPr lang="en-US" sz="27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758191" y="5001843"/>
            <a:ext cx="5832176" cy="12974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indent="-28575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250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Phân tích lực là phép làm ngược lại với tổng hợp lực nhưng chỉ được áp dụng vào trường hợp riêng nêu trên.</a:t>
            </a:r>
            <a:endParaRPr lang="en-US" sz="2500">
              <a:solidFill>
                <a:srgbClr val="000000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55" grpId="0"/>
      <p:bldP spid="57" grpId="0"/>
      <p:bldP spid="58" grpId="0"/>
      <p:bldP spid="60" grpId="0"/>
      <p:bldP spid="62" grpId="0"/>
      <p:bldP spid="3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16042" y="37699"/>
            <a:ext cx="8603569" cy="542538"/>
            <a:chOff x="74035" y="2231322"/>
            <a:chExt cx="8550261" cy="757342"/>
          </a:xfrm>
        </p:grpSpPr>
        <p:grpSp>
          <p:nvGrpSpPr>
            <p:cNvPr id="12" name="Group 70"/>
            <p:cNvGrpSpPr/>
            <p:nvPr/>
          </p:nvGrpSpPr>
          <p:grpSpPr bwMode="auto">
            <a:xfrm>
              <a:off x="286108" y="2280389"/>
              <a:ext cx="7415094" cy="708275"/>
              <a:chOff x="564747" y="3403331"/>
              <a:chExt cx="3818427" cy="1364238"/>
            </a:xfrm>
          </p:grpSpPr>
          <p:pic>
            <p:nvPicPr>
              <p:cNvPr id="17" name="Picture 8" descr="empty-green-rectangle"/>
              <p:cNvPicPr>
                <a:picLocks noChangeAspect="1" noChangeArrowheads="1"/>
              </p:cNvPicPr>
              <p:nvPr/>
            </p:nvPicPr>
            <p:blipFill>
              <a:blip r:embed="rId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64747" y="3403331"/>
                <a:ext cx="3818427" cy="13642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8" name="Picture 9" descr="green-top-faded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6200000">
                <a:off x="205129" y="3887447"/>
                <a:ext cx="1273934" cy="3960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3" name="TextBox 12"/>
            <p:cNvSpPr txBox="1"/>
            <p:nvPr/>
          </p:nvSpPr>
          <p:spPr bwMode="auto">
            <a:xfrm>
              <a:off x="74035" y="2267003"/>
              <a:ext cx="1501326" cy="68741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sz="260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chemeClr val="tx1"/>
                  </a:solidFill>
                  <a:effectLst>
                    <a:glow rad="101600">
                      <a:schemeClr val="accent4">
                        <a:satMod val="175000"/>
                        <a:alpha val="40000"/>
                      </a:schemeClr>
                    </a:glow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III</a:t>
              </a:r>
              <a:endParaRPr lang="en-US" sz="26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tx1"/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Rectangle 1026060"/>
            <p:cNvSpPr>
              <a:spLocks noChangeArrowheads="1"/>
            </p:cNvSpPr>
            <p:nvPr/>
          </p:nvSpPr>
          <p:spPr bwMode="auto">
            <a:xfrm>
              <a:off x="1209204" y="2231322"/>
              <a:ext cx="7415092" cy="756153"/>
            </a:xfrm>
            <a:prstGeom prst="rect">
              <a:avLst/>
            </a:prstGeom>
            <a:noFill/>
            <a:ln w="9525" algn="ctr">
              <a:noFill/>
              <a:miter lim="800000"/>
            </a:ln>
          </p:spPr>
          <p:txBody>
            <a:bodyPr wrap="square" lIns="109728" tIns="54864" rIns="109728" bIns="54864">
              <a:spAutoFit/>
            </a:bodyPr>
            <a:lstStyle>
              <a:lvl1pPr marL="287655" indent="-287655" defTabSz="1095375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1095375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1095375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1095375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1095375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defTabSz="1095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defTabSz="1095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defTabSz="1095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defTabSz="1095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indent="0" defTabSz="1095375">
                <a:buClr>
                  <a:schemeClr val="tx2"/>
                </a:buClr>
                <a:buSzPct val="95000"/>
                <a:defRPr/>
              </a:pPr>
              <a:r>
                <a:rPr lang="en-US" sz="2800" i="1">
                  <a:cs typeface="Arial" panose="020B0604020202020204" pitchFamily="34" charset="0"/>
                </a:rPr>
                <a:t>Phân tích lực</a:t>
              </a:r>
              <a:endParaRPr lang="en-US" sz="2800" dirty="0">
                <a:cs typeface="Arial" panose="020B0604020202020204" pitchFamily="34" charset="0"/>
              </a:endParaRPr>
            </a:p>
          </p:txBody>
        </p:sp>
      </p:grpSp>
      <p:sp>
        <p:nvSpPr>
          <p:cNvPr id="19" name="Text Box 5"/>
          <p:cNvSpPr txBox="1">
            <a:spLocks noChangeArrowheads="1"/>
          </p:cNvSpPr>
          <p:nvPr/>
        </p:nvSpPr>
        <p:spPr bwMode="auto">
          <a:xfrm>
            <a:off x="344879" y="714836"/>
            <a:ext cx="2855521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2600" i="1">
                <a:solidFill>
                  <a:srgbClr val="0070C0"/>
                </a:solidFill>
                <a:cs typeface="Arial" panose="020B0604020202020204" pitchFamily="34" charset="0"/>
              </a:rPr>
              <a:t>2. Chú ý</a:t>
            </a:r>
            <a:endParaRPr lang="en-US" altLang="en-US" sz="2600">
              <a:solidFill>
                <a:srgbClr val="0070C0"/>
              </a:solidFill>
              <a:cs typeface="Arial" panose="020B0604020202020204" pitchFamily="34" charset="0"/>
            </a:endParaRPr>
          </a:p>
        </p:txBody>
      </p:sp>
      <p:pic>
        <p:nvPicPr>
          <p:cNvPr id="59" name="Picture 5" descr="empty-blue-rectangl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257765"/>
            <a:ext cx="11075744" cy="11044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TextBox 31"/>
          <p:cNvSpPr txBox="1"/>
          <p:nvPr/>
        </p:nvSpPr>
        <p:spPr>
          <a:xfrm>
            <a:off x="999641" y="1366513"/>
            <a:ext cx="10022843" cy="9492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70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Chỉ khi xác định được một lực có tác dụng theo hai phương vuông nào thì mới phân tích lực theo hai phương vuông góc đó</a:t>
            </a:r>
            <a:endParaRPr lang="en-US" sz="2700">
              <a:solidFill>
                <a:srgbClr val="000000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Text Box 5"/>
          <p:cNvSpPr txBox="1">
            <a:spLocks noChangeArrowheads="1"/>
          </p:cNvSpPr>
          <p:nvPr/>
        </p:nvSpPr>
        <p:spPr bwMode="auto">
          <a:xfrm>
            <a:off x="397142" y="2479633"/>
            <a:ext cx="2855521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2600" i="1">
                <a:solidFill>
                  <a:srgbClr val="0070C0"/>
                </a:solidFill>
                <a:cs typeface="Arial" panose="020B0604020202020204" pitchFamily="34" charset="0"/>
              </a:rPr>
              <a:t>3. Ví dụ</a:t>
            </a:r>
            <a:endParaRPr lang="en-US" altLang="en-US" sz="2600">
              <a:solidFill>
                <a:srgbClr val="0070C0"/>
              </a:solidFill>
              <a:cs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8" name="TextBox 37"/>
              <p:cNvSpPr txBox="1"/>
              <p:nvPr/>
            </p:nvSpPr>
            <p:spPr>
              <a:xfrm>
                <a:off x="914400" y="2895600"/>
                <a:ext cx="5096663" cy="12932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R="0" algn="just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50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</a:rPr>
                  <a:t>Xét một vật đang trượt trên một mặt phẳng nghiêng nhẵn. </a:t>
                </a:r>
                <a:endParaRPr lang="en-US" sz="2500"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</a:endParaRPr>
              </a:p>
              <a:p>
                <a:pPr marR="0" algn="just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50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</a:rPr>
                  <a:t>Trọng lực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500" b="1" i="1" smtClean="0">
                            <a:solidFill>
                              <a:srgbClr val="FF0000"/>
                            </a:solidFill>
                            <a:latin typeface="Cambria Math" panose="02040503050406030204"/>
                          </a:rPr>
                        </m:ctrlPr>
                      </m:accPr>
                      <m:e>
                        <m:r>
                          <a:rPr lang="en-US" sz="2500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𝐏</m:t>
                        </m:r>
                      </m:e>
                    </m:acc>
                  </m:oMath>
                </a14:m>
                <a:r>
                  <a:rPr lang="en-US" sz="250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</a:rPr>
                  <a:t> có tác dụng: </a:t>
                </a:r>
                <a:endParaRPr lang="en-US" sz="2500"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0" y="2895600"/>
                <a:ext cx="5096663" cy="1293239"/>
              </a:xfrm>
              <a:prstGeom prst="rect">
                <a:avLst/>
              </a:prstGeom>
              <a:blipFill rotWithShape="1">
                <a:blip r:embed="rId4"/>
                <a:stretch>
                  <a:fillRect r="3" b="29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/>
          <p:cNvSpPr txBox="1"/>
          <p:nvPr/>
        </p:nvSpPr>
        <p:spPr>
          <a:xfrm>
            <a:off x="887696" y="4188839"/>
            <a:ext cx="5096663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indent="-342900" algn="just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250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M</a:t>
            </a:r>
            <a:r>
              <a:rPr lang="en-US" sz="250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ột mặt nó ép vật vào mặt phẳng nghiêng</a:t>
            </a:r>
            <a:endParaRPr lang="en-US" sz="2500">
              <a:solidFill>
                <a:srgbClr val="000000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87696" y="5054005"/>
            <a:ext cx="5096663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indent="-342900" algn="just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250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Mặt khác nó kéo vật trượt theo mặt phẳng nghiêng xuống dưới. </a:t>
            </a:r>
            <a:endParaRPr lang="en-US" sz="2500">
              <a:solidFill>
                <a:srgbClr val="000000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/>
              <p:cNvSpPr txBox="1"/>
              <p:nvPr/>
            </p:nvSpPr>
            <p:spPr>
              <a:xfrm>
                <a:off x="704331" y="5905895"/>
                <a:ext cx="5096663" cy="9085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R="0" algn="just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500">
                    <a:solidFill>
                      <a:srgbClr val="000000"/>
                    </a:solidFill>
                    <a:latin typeface="Arial" panose="020B0604020202020204" pitchFamily="34" charset="0"/>
                    <a:ea typeface="Times New Roman" panose="02020603050405020304" pitchFamily="18" charset="0"/>
                    <a:sym typeface="Symbol" panose="05050102010706020507" pitchFamily="18" charset="2"/>
                  </a:rPr>
                  <a:t> P</a:t>
                </a:r>
                <a:r>
                  <a:rPr lang="en-US" sz="250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</a:rPr>
                  <a:t>hân tích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500" b="1" i="1">
                            <a:solidFill>
                              <a:srgbClr val="FF0000"/>
                            </a:solidFill>
                            <a:latin typeface="Cambria Math" panose="02040503050406030204"/>
                          </a:rPr>
                        </m:ctrlPr>
                      </m:accPr>
                      <m:e>
                        <m:r>
                          <a:rPr lang="en-US" sz="2500" b="1" i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𝐏</m:t>
                        </m:r>
                      </m:e>
                    </m:acc>
                  </m:oMath>
                </a14:m>
                <a:r>
                  <a:rPr lang="en-US" sz="2500">
                    <a:solidFill>
                      <a:srgbClr val="000000"/>
                    </a:solidFill>
                    <a:latin typeface="Arial" panose="020B0604020202020204" pitchFamily="34" charset="0"/>
                    <a:ea typeface="Times New Roman" panose="02020603050405020304" pitchFamily="18" charset="0"/>
                  </a:rPr>
                  <a:t> </a:t>
                </a:r>
                <a:r>
                  <a:rPr lang="en-US" sz="250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</a:rPr>
                  <a:t>theo hai phương vuông góc như hình</a:t>
                </a:r>
                <a:endParaRPr lang="en-US" sz="2500"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331" y="5905895"/>
                <a:ext cx="5096663" cy="908518"/>
              </a:xfrm>
              <a:prstGeom prst="rect">
                <a:avLst/>
              </a:prstGeom>
              <a:blipFill rotWithShape="1">
                <a:blip r:embed="rId5"/>
                <a:stretch>
                  <a:fillRect l="-2" t="-43" r="5" b="25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" name="Group 23"/>
          <p:cNvGrpSpPr/>
          <p:nvPr/>
        </p:nvGrpSpPr>
        <p:grpSpPr>
          <a:xfrm flipH="1">
            <a:off x="6971023" y="3866832"/>
            <a:ext cx="4242938" cy="2317718"/>
            <a:chOff x="5738750" y="3550581"/>
            <a:chExt cx="3994479" cy="2317718"/>
          </a:xfrm>
        </p:grpSpPr>
        <p:sp>
          <p:nvSpPr>
            <p:cNvPr id="27" name="Rectangle 26"/>
            <p:cNvSpPr/>
            <p:nvPr/>
          </p:nvSpPr>
          <p:spPr>
            <a:xfrm rot="20005018">
              <a:off x="8095054" y="3673085"/>
              <a:ext cx="657568" cy="51822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" name="Straight Connector 28"/>
            <p:cNvCxnSpPr/>
            <p:nvPr/>
          </p:nvCxnSpPr>
          <p:spPr>
            <a:xfrm flipH="1">
              <a:off x="5738751" y="3550581"/>
              <a:ext cx="3994478" cy="2062825"/>
            </a:xfrm>
            <a:prstGeom prst="line">
              <a:avLst/>
            </a:prstGeom>
            <a:ln w="127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Rectangle 29"/>
            <p:cNvSpPr/>
            <p:nvPr/>
          </p:nvSpPr>
          <p:spPr bwMode="auto">
            <a:xfrm>
              <a:off x="5738750" y="5613407"/>
              <a:ext cx="3994477" cy="254892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85000"/>
                    <a:shade val="30000"/>
                    <a:satMod val="115000"/>
                  </a:schemeClr>
                </a:gs>
                <a:gs pos="50000">
                  <a:schemeClr val="bg1">
                    <a:lumMod val="85000"/>
                    <a:shade val="67500"/>
                    <a:satMod val="115000"/>
                  </a:schemeClr>
                </a:gs>
                <a:gs pos="100000">
                  <a:schemeClr val="bg1">
                    <a:lumMod val="85000"/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/>
            <a:lstStyle/>
            <a:p>
              <a:pPr>
                <a:spcBef>
                  <a:spcPct val="0"/>
                </a:spcBef>
              </a:pPr>
              <a:endParaRPr lang="en-US" sz="200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31" name="Straight Connector 30"/>
            <p:cNvCxnSpPr/>
            <p:nvPr/>
          </p:nvCxnSpPr>
          <p:spPr>
            <a:xfrm flipH="1">
              <a:off x="5738750" y="5613406"/>
              <a:ext cx="3994478" cy="0"/>
            </a:xfrm>
            <a:prstGeom prst="line">
              <a:avLst/>
            </a:prstGeom>
            <a:ln w="127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6" name="TextBox 35"/>
              <p:cNvSpPr txBox="1"/>
              <p:nvPr/>
            </p:nvSpPr>
            <p:spPr>
              <a:xfrm>
                <a:off x="8935452" y="4103605"/>
                <a:ext cx="647182" cy="6101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000" b="1" i="1" smtClean="0">
                              <a:solidFill>
                                <a:srgbClr val="00B050"/>
                              </a:solidFill>
                              <a:latin typeface="Cambria Math" panose="02040503050406030204"/>
                            </a:rPr>
                          </m:ctrlPr>
                        </m:accPr>
                        <m:e>
                          <m:r>
                            <a:rPr lang="en-US" sz="30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𝑷</m:t>
                          </m:r>
                          <m:r>
                            <a:rPr lang="en-US" sz="3000" b="1" i="1" baseline="-2500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e>
                      </m:acc>
                    </m:oMath>
                  </m:oMathPara>
                </a14:m>
                <a:endParaRPr lang="en-US" sz="3000" b="1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5452" y="4103605"/>
                <a:ext cx="647182" cy="610103"/>
              </a:xfrm>
              <a:prstGeom prst="rect">
                <a:avLst/>
              </a:prstGeom>
              <a:blipFill rotWithShape="1">
                <a:blip r:embed="rId6"/>
                <a:stretch>
                  <a:fillRect l="-57" t="-39" r="75" b="-3106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9" name="Group 38"/>
          <p:cNvGrpSpPr/>
          <p:nvPr/>
        </p:nvGrpSpPr>
        <p:grpSpPr>
          <a:xfrm>
            <a:off x="6994338" y="4198306"/>
            <a:ext cx="1373609" cy="1107912"/>
            <a:chOff x="3896715" y="4044510"/>
            <a:chExt cx="1373609" cy="1107912"/>
          </a:xfrm>
        </p:grpSpPr>
        <p:cxnSp>
          <p:nvCxnSpPr>
            <p:cNvPr id="40" name="Straight Arrow Connector 39"/>
            <p:cNvCxnSpPr/>
            <p:nvPr/>
          </p:nvCxnSpPr>
          <p:spPr>
            <a:xfrm flipH="1">
              <a:off x="4827177" y="4044510"/>
              <a:ext cx="443147" cy="907094"/>
            </a:xfrm>
            <a:prstGeom prst="straightConnector1">
              <a:avLst/>
            </a:prstGeom>
            <a:ln w="28575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1" name="TextBox 40"/>
                <p:cNvSpPr txBox="1"/>
                <p:nvPr/>
              </p:nvSpPr>
              <p:spPr>
                <a:xfrm>
                  <a:off x="3896715" y="4542319"/>
                  <a:ext cx="1197612" cy="61010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3000" b="1" i="1" smtClean="0">
                                <a:solidFill>
                                  <a:schemeClr val="accent2"/>
                                </a:solidFill>
                                <a:latin typeface="Cambria Math" panose="02040503050406030204"/>
                              </a:rPr>
                            </m:ctrlPr>
                          </m:accPr>
                          <m:e>
                            <m:r>
                              <a:rPr lang="en-US" sz="3000" b="1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𝑷</m:t>
                            </m:r>
                            <m:r>
                              <a:rPr lang="en-US" sz="3000" b="1" i="1" baseline="-25000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e>
                        </m:acc>
                      </m:oMath>
                    </m:oMathPara>
                  </a14:m>
                  <a:endParaRPr lang="en-US" sz="3000" b="1">
                    <a:solidFill>
                      <a:schemeClr val="accent2"/>
                    </a:solidFill>
                  </a:endParaRPr>
                </a:p>
              </p:txBody>
            </p:sp>
          </mc:Choice>
          <mc:Fallback>
            <p:sp>
              <p:nvSpPr>
                <p:cNvPr id="41" name="TextBox 4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96715" y="4542319"/>
                  <a:ext cx="1197612" cy="610103"/>
                </a:xfrm>
                <a:prstGeom prst="rect">
                  <a:avLst/>
                </a:prstGeom>
                <a:blipFill rotWithShape="1">
                  <a:blip r:embed="rId7"/>
                </a:blipFill>
              </p:spPr>
              <p:txBody>
                <a:bodyPr/>
                <a:lstStyle/>
                <a:p>
                  <a:r>
                    <a:rPr lang="en-US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43" name="Straight Arrow Connector 42"/>
          <p:cNvCxnSpPr/>
          <p:nvPr/>
        </p:nvCxnSpPr>
        <p:spPr>
          <a:xfrm flipH="1">
            <a:off x="8361858" y="4205788"/>
            <a:ext cx="20142" cy="110043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4" name="TextBox 43"/>
              <p:cNvSpPr txBox="1"/>
              <p:nvPr/>
            </p:nvSpPr>
            <p:spPr>
              <a:xfrm>
                <a:off x="7924800" y="5159874"/>
                <a:ext cx="1197612" cy="6101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000" b="1" i="1" smtClean="0">
                              <a:solidFill>
                                <a:srgbClr val="FF0000"/>
                              </a:solidFill>
                              <a:latin typeface="Cambria Math" panose="02040503050406030204"/>
                            </a:rPr>
                          </m:ctrlPr>
                        </m:accPr>
                        <m:e>
                          <m:r>
                            <a:rPr lang="en-US" sz="3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𝑷</m:t>
                          </m:r>
                        </m:e>
                      </m:acc>
                    </m:oMath>
                  </m:oMathPara>
                </a14:m>
                <a:endParaRPr lang="en-US" sz="3000" b="1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4800" y="5159874"/>
                <a:ext cx="1197612" cy="610103"/>
              </a:xfrm>
              <a:prstGeom prst="rect">
                <a:avLst/>
              </a:prstGeom>
              <a:blipFill rotWithShape="1">
                <a:blip r:embed="rId8"/>
                <a:stretch>
                  <a:fillRect t="-82" b="60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Straight Arrow Connector 44"/>
          <p:cNvCxnSpPr/>
          <p:nvPr/>
        </p:nvCxnSpPr>
        <p:spPr>
          <a:xfrm>
            <a:off x="8373266" y="4214921"/>
            <a:ext cx="425651" cy="210105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7933592" y="5093506"/>
            <a:ext cx="434355" cy="212712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V="1">
            <a:off x="8378311" y="4431411"/>
            <a:ext cx="420606" cy="881507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32" grpId="0"/>
      <p:bldP spid="37" grpId="0"/>
      <p:bldP spid="38" grpId="0"/>
      <p:bldP spid="15" grpId="0"/>
      <p:bldP spid="16" grpId="0"/>
      <p:bldP spid="20" grpId="0"/>
      <p:bldP spid="36" grpId="0"/>
      <p:bldP spid="4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56"/>
          <p:cNvGrpSpPr/>
          <p:nvPr/>
        </p:nvGrpSpPr>
        <p:grpSpPr>
          <a:xfrm>
            <a:off x="4718423" y="126868"/>
            <a:ext cx="2590800" cy="531988"/>
            <a:chOff x="2193" y="0"/>
            <a:chExt cx="2245706" cy="1239104"/>
          </a:xfrm>
          <a:solidFill>
            <a:srgbClr val="002060"/>
          </a:solidFill>
          <a:scene3d>
            <a:camera prst="orthographicFront"/>
            <a:lightRig rig="threePt" dir="t">
              <a:rot lat="0" lon="0" rev="7500000"/>
            </a:lightRig>
          </a:scene3d>
        </p:grpSpPr>
        <p:sp>
          <p:nvSpPr>
            <p:cNvPr id="24" name="Rounded Rectangle 57"/>
            <p:cNvSpPr/>
            <p:nvPr/>
          </p:nvSpPr>
          <p:spPr>
            <a:xfrm>
              <a:off x="2193" y="0"/>
              <a:ext cx="2245706" cy="1239104"/>
            </a:xfrm>
            <a:prstGeom prst="roundRect">
              <a:avLst/>
            </a:prstGeom>
            <a:grpFill/>
            <a:sp3d prstMaterial="plastic">
              <a:bevelT w="127000" h="25400" prst="relaxedInset"/>
            </a:sp3d>
          </p:spPr>
          <p:style>
            <a:lnRef idx="0">
              <a:schemeClr val="lt2">
                <a:hueOff val="0"/>
                <a:satOff val="0"/>
                <a:lumOff val="0"/>
                <a:alphaOff val="0"/>
              </a:schemeClr>
            </a:lnRef>
            <a:fillRef idx="3">
              <a:schemeClr val="dk2">
                <a:hueOff val="0"/>
                <a:satOff val="0"/>
                <a:lumOff val="0"/>
                <a:alphaOff val="0"/>
              </a:schemeClr>
            </a:fillRef>
            <a:effectRef idx="2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5" name="Rounded Rectangle 4"/>
            <p:cNvSpPr/>
            <p:nvPr/>
          </p:nvSpPr>
          <p:spPr>
            <a:xfrm>
              <a:off x="77334" y="60488"/>
              <a:ext cx="2124730" cy="1118127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1920" tIns="60960" rIns="121920" bIns="60960" numCol="1" spcCol="1270" anchor="ctr" anchorCtr="0">
              <a:noAutofit/>
            </a:bodyPr>
            <a:lstStyle/>
            <a:p>
              <a:pPr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600" b="1">
                  <a:latin typeface="Arial" panose="020B0604020202020204" pitchFamily="34" charset="0"/>
                  <a:cs typeface="Arial" panose="020B0604020202020204" pitchFamily="34" charset="0"/>
                </a:rPr>
                <a:t>Câu hỏi</a:t>
              </a:r>
              <a:endParaRPr lang="en-US" sz="26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6" name="Rectangle: Rounded Corners 25"/>
          <p:cNvSpPr/>
          <p:nvPr/>
        </p:nvSpPr>
        <p:spPr>
          <a:xfrm>
            <a:off x="838200" y="761999"/>
            <a:ext cx="10972800" cy="1718162"/>
          </a:xfrm>
          <a:prstGeom prst="roundRect">
            <a:avLst>
              <a:gd name="adj" fmla="val 8564"/>
            </a:avLst>
          </a:prstGeom>
          <a:solidFill>
            <a:schemeClr val="accent5">
              <a:lumMod val="20000"/>
              <a:lumOff val="80000"/>
            </a:schemeClr>
          </a:solidFill>
          <a:ln cmpd="dbl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sp>
        <p:nvSpPr>
          <p:cNvPr id="30" name="Text Box 29"/>
          <p:cNvSpPr txBox="1">
            <a:spLocks noChangeArrowheads="1"/>
          </p:cNvSpPr>
          <p:nvPr/>
        </p:nvSpPr>
        <p:spPr bwMode="auto">
          <a:xfrm>
            <a:off x="1154925" y="761999"/>
            <a:ext cx="10504636" cy="1718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50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Một vật được giữ yên trên một mặt phẳng nghiêng nhẵn bởi một lò xo. </a:t>
            </a:r>
            <a:endParaRPr lang="en-US" sz="2500">
              <a:solidFill>
                <a:srgbClr val="000000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marR="0" indent="-4572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250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Có những lực nào tác dụng lên vật? </a:t>
            </a:r>
            <a:endParaRPr lang="en-US" sz="2500">
              <a:solidFill>
                <a:srgbClr val="000000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marR="0" indent="-4572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250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Phân tích trọng lực tác dụng lên vật thành hai lực thành phần và nêu rõ tác dụng của hai lực này.</a:t>
            </a:r>
            <a:endParaRPr lang="en-US" sz="2500">
              <a:effectLst/>
              <a:latin typeface="Calibri" panose="020F0502020204030204" pitchFamily="34" charset="0"/>
              <a:ea typeface="游明朝" panose="02020400000000000000" pitchFamily="18" charset="-128"/>
              <a:cs typeface="Times New Roman" panose="02020603050405020304" pitchFamily="18" charset="0"/>
            </a:endParaRPr>
          </a:p>
        </p:txBody>
      </p:sp>
      <p:grpSp>
        <p:nvGrpSpPr>
          <p:cNvPr id="32" name="Group 31"/>
          <p:cNvGrpSpPr/>
          <p:nvPr/>
        </p:nvGrpSpPr>
        <p:grpSpPr>
          <a:xfrm>
            <a:off x="523655" y="427780"/>
            <a:ext cx="629089" cy="639020"/>
            <a:chOff x="493574" y="321685"/>
            <a:chExt cx="755550" cy="790692"/>
          </a:xfrm>
        </p:grpSpPr>
        <p:sp>
          <p:nvSpPr>
            <p:cNvPr id="33" name="Oval 32"/>
            <p:cNvSpPr/>
            <p:nvPr/>
          </p:nvSpPr>
          <p:spPr>
            <a:xfrm>
              <a:off x="504123" y="333892"/>
              <a:ext cx="644399" cy="6596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4" name="Picture 33" descr="Icon&#10;&#10;Description automatically generated"/>
            <p:cNvPicPr>
              <a:picLocks noChangeAspect="1"/>
            </p:cNvPicPr>
            <p:nvPr/>
          </p:nvPicPr>
          <p:blipFill>
            <a:blip r:embed="rId1" cstate="print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ackgroundRemoval t="7000" b="90000" l="7442" r="90349">
                          <a14:foregroundMark x1="7558" y1="39556" x2="7558" y2="39556"/>
                          <a14:foregroundMark x1="46744" y1="8556" x2="46744" y2="8556"/>
                          <a14:foregroundMark x1="49302" y1="7000" x2="49302" y2="7000"/>
                          <a14:foregroundMark x1="90349" y1="44333" x2="90349" y2="443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3574" y="321685"/>
              <a:ext cx="755550" cy="790692"/>
            </a:xfrm>
            <a:prstGeom prst="rect">
              <a:avLst/>
            </a:prstGeom>
          </p:spPr>
        </p:pic>
      </p:grpSp>
      <p:grpSp>
        <p:nvGrpSpPr>
          <p:cNvPr id="48" name="Group 47"/>
          <p:cNvGrpSpPr/>
          <p:nvPr/>
        </p:nvGrpSpPr>
        <p:grpSpPr>
          <a:xfrm>
            <a:off x="3343947" y="3076849"/>
            <a:ext cx="4079531" cy="2601980"/>
            <a:chOff x="3343947" y="3076849"/>
            <a:chExt cx="4079531" cy="2601980"/>
          </a:xfrm>
        </p:grpSpPr>
        <p:grpSp>
          <p:nvGrpSpPr>
            <p:cNvPr id="45" name="Group 44"/>
            <p:cNvGrpSpPr/>
            <p:nvPr/>
          </p:nvGrpSpPr>
          <p:grpSpPr>
            <a:xfrm>
              <a:off x="3343947" y="3076849"/>
              <a:ext cx="4079531" cy="2601980"/>
              <a:chOff x="3343947" y="3076849"/>
              <a:chExt cx="4079531" cy="2601980"/>
            </a:xfrm>
          </p:grpSpPr>
          <p:grpSp>
            <p:nvGrpSpPr>
              <p:cNvPr id="16" name="Group 15"/>
              <p:cNvGrpSpPr/>
              <p:nvPr/>
            </p:nvGrpSpPr>
            <p:grpSpPr>
              <a:xfrm>
                <a:off x="3429000" y="3076849"/>
                <a:ext cx="3994478" cy="2601980"/>
                <a:chOff x="5738750" y="3266319"/>
                <a:chExt cx="3994478" cy="2601980"/>
              </a:xfrm>
            </p:grpSpPr>
            <p:pic>
              <p:nvPicPr>
                <p:cNvPr id="7" name="Picture 6" descr="A pile of coins&#10;&#10;Description automatically generated with low confidence"/>
                <p:cNvPicPr>
                  <a:picLocks noChangeAspect="1"/>
                </p:cNvPicPr>
                <p:nvPr/>
              </p:nvPicPr>
              <p:blipFill rotWithShape="1">
                <a:blip r:embed="rId3" cstate="print"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ackgroundRemoval t="5421" b="93295" l="78929" r="97500">
                              <a14:foregroundMark x1="91310" y1="36805" x2="91310" y2="36805"/>
                              <a14:foregroundMark x1="93333" y1="28673" x2="93333" y2="28673"/>
                              <a14:foregroundMark x1="84643" y1="29387" x2="84643" y2="29387"/>
                              <a14:foregroundMark x1="83214" y1="30813" x2="83214" y2="30813"/>
                              <a14:foregroundMark x1="93452" y1="33381" x2="93452" y2="33381"/>
                              <a14:foregroundMark x1="96310" y1="34237" x2="96667" y2="36091"/>
                              <a14:foregroundMark x1="84405" y1="37660" x2="84405" y2="37660"/>
                              <a14:foregroundMark x1="81786" y1="39372" x2="82500" y2="39372"/>
                              <a14:foregroundMark x1="96548" y1="42511" x2="96548" y2="42511"/>
                              <a14:foregroundMark x1="93333" y1="25678" x2="93333" y2="25678"/>
                              <a14:foregroundMark x1="87976" y1="22539" x2="87976" y2="22539"/>
                              <a14:foregroundMark x1="94881" y1="19971" x2="94881" y2="19971"/>
                              <a14:foregroundMark x1="95714" y1="19686" x2="95714" y2="19686"/>
                              <a14:foregroundMark x1="96548" y1="27389" x2="96548" y2="27389"/>
                              <a14:foregroundMark x1="96310" y1="18973" x2="96310" y2="18973"/>
                              <a14:foregroundMark x1="94643" y1="11698" x2="94643" y2="11698"/>
                              <a14:foregroundMark x1="84286" y1="9843" x2="84286" y2="9843"/>
                              <a14:foregroundMark x1="82976" y1="8274" x2="82976" y2="8274"/>
                              <a14:foregroundMark x1="95833" y1="12553" x2="95833" y2="12553"/>
                              <a14:foregroundMark x1="95714" y1="5706" x2="95714" y2="5706"/>
                              <a14:foregroundMark x1="95357" y1="7418" x2="95357" y2="7418"/>
                              <a14:foregroundMark x1="96071" y1="91869" x2="96071" y2="91869"/>
                              <a14:foregroundMark x1="83452" y1="93295" x2="83452" y2="93295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76667" t="3210"/>
                <a:stretch>
                  <a:fillRect/>
                </a:stretch>
              </p:blipFill>
              <p:spPr>
                <a:xfrm rot="3791097">
                  <a:off x="7577980" y="2850301"/>
                  <a:ext cx="407422" cy="2771068"/>
                </a:xfrm>
                <a:prstGeom prst="rect">
                  <a:avLst/>
                </a:prstGeom>
              </p:spPr>
            </p:pic>
            <p:sp>
              <p:nvSpPr>
                <p:cNvPr id="8" name="Rectangle 7"/>
                <p:cNvSpPr/>
                <p:nvPr/>
              </p:nvSpPr>
              <p:spPr>
                <a:xfrm rot="19871309">
                  <a:off x="6180173" y="4630455"/>
                  <a:ext cx="657568" cy="518222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noFill/>
                </a:ln>
                <a:effectLst/>
                <a:scene3d>
                  <a:camera prst="orthographicFront">
                    <a:rot lat="0" lon="0" rev="0"/>
                  </a:camera>
                  <a:lightRig rig="contrasting" dir="t">
                    <a:rot lat="0" lon="0" rev="7800000"/>
                  </a:lightRig>
                </a:scene3d>
                <a:sp3d>
                  <a:bevelT w="139700" h="1397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" name="Rectangle 37"/>
                <p:cNvSpPr/>
                <p:nvPr/>
              </p:nvSpPr>
              <p:spPr>
                <a:xfrm rot="3531798">
                  <a:off x="8671185" y="3506938"/>
                  <a:ext cx="611978" cy="130740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0" name="Straight Connector 9"/>
                <p:cNvCxnSpPr/>
                <p:nvPr/>
              </p:nvCxnSpPr>
              <p:spPr>
                <a:xfrm flipH="1">
                  <a:off x="5738751" y="3786591"/>
                  <a:ext cx="3452597" cy="1826815"/>
                </a:xfrm>
                <a:prstGeom prst="line">
                  <a:avLst/>
                </a:prstGeom>
                <a:ln w="12700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1" name="Rectangle 40"/>
                <p:cNvSpPr/>
                <p:nvPr/>
              </p:nvSpPr>
              <p:spPr bwMode="auto">
                <a:xfrm>
                  <a:off x="5738750" y="5613407"/>
                  <a:ext cx="3994477" cy="254892"/>
                </a:xfrm>
                <a:prstGeom prst="rect">
                  <a:avLst/>
                </a:prstGeom>
                <a:gradFill flip="none" rotWithShape="1">
                  <a:gsLst>
                    <a:gs pos="0">
                      <a:schemeClr val="bg1">
                        <a:lumMod val="85000"/>
                        <a:shade val="30000"/>
                        <a:satMod val="115000"/>
                      </a:schemeClr>
                    </a:gs>
                    <a:gs pos="50000">
                      <a:schemeClr val="bg1">
                        <a:lumMod val="85000"/>
                        <a:shade val="67500"/>
                        <a:satMod val="115000"/>
                      </a:schemeClr>
                    </a:gs>
                    <a:gs pos="100000">
                      <a:schemeClr val="bg1">
                        <a:lumMod val="85000"/>
                        <a:shade val="100000"/>
                        <a:satMod val="115000"/>
                      </a:schemeClr>
                    </a:gs>
                  </a:gsLst>
                  <a:lin ang="5400000" scaled="1"/>
                  <a:tileRect/>
                </a:gra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0000" tIns="46800" rIns="90000" bIns="46800" numCol="1" rtlCol="0" anchor="ctr" anchorCtr="0" compatLnSpc="1"/>
                <a:lstStyle/>
                <a:p>
                  <a:pPr>
                    <a:spcBef>
                      <a:spcPct val="0"/>
                    </a:spcBef>
                  </a:pPr>
                  <a:endParaRPr lang="en-US" sz="2000">
                    <a:solidFill>
                      <a:schemeClr val="tx1"/>
                    </a:solidFill>
                    <a:latin typeface="Arial" panose="020B0604020202020204" pitchFamily="34" charset="0"/>
                  </a:endParaRPr>
                </a:p>
              </p:txBody>
            </p:sp>
            <p:cxnSp>
              <p:nvCxnSpPr>
                <p:cNvPr id="42" name="Straight Connector 41"/>
                <p:cNvCxnSpPr/>
                <p:nvPr/>
              </p:nvCxnSpPr>
              <p:spPr>
                <a:xfrm flipH="1">
                  <a:off x="5738750" y="5613406"/>
                  <a:ext cx="3994478" cy="0"/>
                </a:xfrm>
                <a:prstGeom prst="line">
                  <a:avLst/>
                </a:prstGeom>
                <a:ln w="12700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9" name="Arc 48"/>
              <p:cNvSpPr/>
              <p:nvPr/>
            </p:nvSpPr>
            <p:spPr>
              <a:xfrm rot="15008203" flipH="1" flipV="1">
                <a:off x="3419780" y="4954129"/>
                <a:ext cx="558560" cy="710226"/>
              </a:xfrm>
              <a:prstGeom prst="arc">
                <a:avLst>
                  <a:gd name="adj1" fmla="val 15279342"/>
                  <a:gd name="adj2" fmla="val 18164111"/>
                </a:avLst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4" name="TextBox 53"/>
            <p:cNvSpPr txBox="1"/>
            <p:nvPr/>
          </p:nvSpPr>
          <p:spPr>
            <a:xfrm>
              <a:off x="4143500" y="4883666"/>
              <a:ext cx="553620" cy="5539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3000">
                  <a:solidFill>
                    <a:srgbClr val="FF0000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</a:t>
              </a:r>
              <a:endParaRPr lang="en-US" sz="3000">
                <a:solidFill>
                  <a:srgbClr val="FF0000"/>
                </a:solidFill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6"/>
          <p:cNvGrpSpPr/>
          <p:nvPr/>
        </p:nvGrpSpPr>
        <p:grpSpPr>
          <a:xfrm>
            <a:off x="4876800" y="153812"/>
            <a:ext cx="2269096" cy="531988"/>
            <a:chOff x="2193" y="0"/>
            <a:chExt cx="2245706" cy="1239104"/>
          </a:xfrm>
          <a:solidFill>
            <a:srgbClr val="002060"/>
          </a:solidFill>
          <a:scene3d>
            <a:camera prst="orthographicFront"/>
            <a:lightRig rig="threePt" dir="t">
              <a:rot lat="0" lon="0" rev="7500000"/>
            </a:lightRig>
          </a:scene3d>
        </p:grpSpPr>
        <p:sp>
          <p:nvSpPr>
            <p:cNvPr id="7" name="Rounded Rectangle 57"/>
            <p:cNvSpPr/>
            <p:nvPr/>
          </p:nvSpPr>
          <p:spPr>
            <a:xfrm>
              <a:off x="2193" y="0"/>
              <a:ext cx="2245706" cy="1239104"/>
            </a:xfrm>
            <a:prstGeom prst="roundRect">
              <a:avLst/>
            </a:prstGeom>
            <a:grpFill/>
            <a:sp3d prstMaterial="plastic">
              <a:bevelT w="127000" h="25400" prst="relaxedInset"/>
            </a:sp3d>
          </p:spPr>
          <p:style>
            <a:lnRef idx="0">
              <a:schemeClr val="lt2">
                <a:hueOff val="0"/>
                <a:satOff val="0"/>
                <a:lumOff val="0"/>
                <a:alphaOff val="0"/>
              </a:schemeClr>
            </a:lnRef>
            <a:fillRef idx="3">
              <a:schemeClr val="dk2">
                <a:hueOff val="0"/>
                <a:satOff val="0"/>
                <a:lumOff val="0"/>
                <a:alphaOff val="0"/>
              </a:schemeClr>
            </a:fillRef>
            <a:effectRef idx="2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" name="Rounded Rectangle 4"/>
            <p:cNvSpPr/>
            <p:nvPr/>
          </p:nvSpPr>
          <p:spPr>
            <a:xfrm>
              <a:off x="77334" y="60488"/>
              <a:ext cx="2124730" cy="1118127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1920" tIns="60960" rIns="121920" bIns="60960" numCol="1" spcCol="1270" anchor="ctr" anchorCtr="0">
              <a:noAutofit/>
            </a:bodyPr>
            <a:lstStyle/>
            <a:p>
              <a:pPr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600" b="1">
                  <a:latin typeface="Arial" panose="020B0604020202020204" pitchFamily="34" charset="0"/>
                  <a:cs typeface="Arial" panose="020B0604020202020204" pitchFamily="34" charset="0"/>
                </a:rPr>
                <a:t>Khởi động</a:t>
              </a:r>
              <a:endParaRPr lang="en-US" sz="26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1" name="Rectangle: Rounded Corners 10"/>
          <p:cNvSpPr/>
          <p:nvPr/>
        </p:nvSpPr>
        <p:spPr>
          <a:xfrm>
            <a:off x="641722" y="838922"/>
            <a:ext cx="11275469" cy="1778312"/>
          </a:xfrm>
          <a:prstGeom prst="roundRect">
            <a:avLst>
              <a:gd name="adj" fmla="val 8564"/>
            </a:avLst>
          </a:prstGeom>
          <a:solidFill>
            <a:schemeClr val="accent5">
              <a:lumMod val="20000"/>
              <a:lumOff val="80000"/>
            </a:schemeClr>
          </a:solidFill>
          <a:ln cmpd="dbl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 Box 29"/>
              <p:cNvSpPr txBox="1">
                <a:spLocks noChangeArrowheads="1"/>
              </p:cNvSpPr>
              <p:nvPr/>
            </p:nvSpPr>
            <p:spPr bwMode="auto">
              <a:xfrm>
                <a:off x="1101123" y="849432"/>
                <a:ext cx="10816067" cy="1823448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07000"/>
                  </a:lnSpc>
                </a:pPr>
                <a:r>
                  <a:rPr lang="en-US" sz="250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Hai tàu kéo giống nhau dùng dây cáp để kéo hệ thống ống ngầm khi xây dựng hầm Thủ Thiêm (TP HCM) bằng hai lực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  <m:r>
                          <a:rPr lang="en-US" sz="2800" b="0" i="0" baseline="-250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acc>
                  </m:oMath>
                </a14:m>
                <a:r>
                  <a:rPr lang="en-US" sz="250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và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sz="28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  <m:r>
                          <a:rPr lang="en-US" sz="2800" i="0" baseline="-250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acc>
                  </m:oMath>
                </a14:m>
                <a:r>
                  <a:rPr lang="en-US" sz="250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như hình</a:t>
                </a:r>
                <a:endParaRPr lang="en-US" sz="2500"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</a:pPr>
                <a:r>
                  <a:rPr lang="en-US" sz="250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- Tàu chở hàng sẽ chuyển động theo hướng nào?</a:t>
                </a:r>
                <a:endParaRPr lang="en-US" sz="2500"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</a:pPr>
                <a:r>
                  <a:rPr lang="en-US" sz="250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- Làm thế nào để tính được độ lớn của lực kéo tác dụng lên tàu chở hàng?</a:t>
                </a:r>
                <a:endParaRPr lang="en-US" sz="250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游明朝" panose="02020400000000000000" pitchFamily="18" charset="-128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2" name="Text 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101123" y="849432"/>
                <a:ext cx="10816067" cy="1823448"/>
              </a:xfrm>
              <a:prstGeom prst="rect">
                <a:avLst/>
              </a:prstGeom>
              <a:blipFill rotWithShape="1">
                <a:blip r:embed="rId1"/>
                <a:stretch>
                  <a:fillRect t="-24" r="1" b="9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Group 14"/>
          <p:cNvGrpSpPr/>
          <p:nvPr/>
        </p:nvGrpSpPr>
        <p:grpSpPr>
          <a:xfrm>
            <a:off x="354750" y="489991"/>
            <a:ext cx="573943" cy="732171"/>
            <a:chOff x="492857" y="487470"/>
            <a:chExt cx="573943" cy="732171"/>
          </a:xfrm>
        </p:grpSpPr>
        <p:grpSp>
          <p:nvGrpSpPr>
            <p:cNvPr id="16" name="Group 15"/>
            <p:cNvGrpSpPr/>
            <p:nvPr/>
          </p:nvGrpSpPr>
          <p:grpSpPr>
            <a:xfrm>
              <a:off x="492857" y="487470"/>
              <a:ext cx="573943" cy="531990"/>
              <a:chOff x="492857" y="307120"/>
              <a:chExt cx="758778" cy="712340"/>
            </a:xfrm>
          </p:grpSpPr>
          <p:sp>
            <p:nvSpPr>
              <p:cNvPr id="20" name="Oval 19"/>
              <p:cNvSpPr/>
              <p:nvPr/>
            </p:nvSpPr>
            <p:spPr>
              <a:xfrm>
                <a:off x="504123" y="333892"/>
                <a:ext cx="685800" cy="659631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1" name="Picture 20" descr="Logo&#10;&#10;Description automatically generated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6889" t="8771" r="26000" b="14679"/>
              <a:stretch>
                <a:fillRect/>
              </a:stretch>
            </p:blipFill>
            <p:spPr>
              <a:xfrm>
                <a:off x="492857" y="307120"/>
                <a:ext cx="758778" cy="712340"/>
              </a:xfrm>
              <a:prstGeom prst="rect">
                <a:avLst/>
              </a:prstGeom>
            </p:spPr>
          </p:pic>
        </p:grpSp>
        <p:pic>
          <p:nvPicPr>
            <p:cNvPr id="17" name="Picture 16" descr="A picture containing handwear&#10;&#10;Description automatically generated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418" b="89942" l="7111" r="93889">
                          <a14:foregroundMark x1="42222" y1="5222" x2="42222" y2="5222"/>
                          <a14:foregroundMark x1="42667" y1="1934" x2="42667" y2="1934"/>
                          <a14:foregroundMark x1="7333" y1="34687" x2="7333" y2="34687"/>
                          <a14:foregroundMark x1="93889" y1="38878" x2="93889" y2="38878"/>
                          <a14:foregroundMark x1="42889" y1="1418" x2="42889" y2="141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0877"/>
            <a:stretch>
              <a:fillRect/>
            </a:stretch>
          </p:blipFill>
          <p:spPr>
            <a:xfrm>
              <a:off x="600775" y="770499"/>
              <a:ext cx="292432" cy="449142"/>
            </a:xfrm>
            <a:prstGeom prst="rect">
              <a:avLst/>
            </a:prstGeom>
          </p:spPr>
        </p:pic>
      </p:grpSp>
      <p:sp>
        <p:nvSpPr>
          <p:cNvPr id="18" name="Text Box 7"/>
          <p:cNvSpPr txBox="1">
            <a:spLocks noChangeArrowheads="1"/>
          </p:cNvSpPr>
          <p:nvPr/>
        </p:nvSpPr>
        <p:spPr bwMode="auto">
          <a:xfrm>
            <a:off x="7302179" y="3810000"/>
            <a:ext cx="3597149" cy="1631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sz="2500" dirty="0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altLang="en-US" sz="2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500" dirty="0" err="1">
                <a:latin typeface="Arial" panose="020B0604020202020204" pitchFamily="34" charset="0"/>
                <a:cs typeface="Arial" panose="020B0604020202020204" pitchFamily="34" charset="0"/>
              </a:rPr>
              <a:t>tàu</a:t>
            </a:r>
            <a:r>
              <a:rPr lang="en-US" altLang="en-US" sz="2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500" dirty="0" err="1">
                <a:latin typeface="Arial" panose="020B0604020202020204" pitchFamily="34" charset="0"/>
                <a:cs typeface="Arial" panose="020B0604020202020204" pitchFamily="34" charset="0"/>
              </a:rPr>
              <a:t>lai</a:t>
            </a:r>
            <a:r>
              <a:rPr lang="en-US" altLang="en-US" sz="2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500" dirty="0" err="1">
                <a:latin typeface="Arial" panose="020B0604020202020204" pitchFamily="34" charset="0"/>
                <a:cs typeface="Arial" panose="020B0604020202020204" pitchFamily="34" charset="0"/>
              </a:rPr>
              <a:t>dắt</a:t>
            </a:r>
            <a:r>
              <a:rPr lang="en-US" altLang="en-US" sz="2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500" dirty="0" err="1">
                <a:latin typeface="Arial" panose="020B0604020202020204" pitchFamily="34" charset="0"/>
                <a:cs typeface="Arial" panose="020B0604020202020204" pitchFamily="34" charset="0"/>
              </a:rPr>
              <a:t>hệ</a:t>
            </a:r>
            <a:r>
              <a:rPr lang="en-US" altLang="en-US" sz="2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500" dirty="0" err="1">
                <a:latin typeface="Arial" panose="020B0604020202020204" pitchFamily="34" charset="0"/>
                <a:cs typeface="Arial" panose="020B0604020202020204" pitchFamily="34" charset="0"/>
              </a:rPr>
              <a:t>thống</a:t>
            </a:r>
            <a:r>
              <a:rPr lang="en-US" altLang="en-US" sz="2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500" dirty="0" err="1">
                <a:latin typeface="Arial" panose="020B0604020202020204" pitchFamily="34" charset="0"/>
                <a:cs typeface="Arial" panose="020B0604020202020204" pitchFamily="34" charset="0"/>
              </a:rPr>
              <a:t>ống</a:t>
            </a:r>
            <a:r>
              <a:rPr lang="en-US" altLang="en-US" sz="2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500" dirty="0" err="1">
                <a:latin typeface="Arial" panose="020B0604020202020204" pitchFamily="34" charset="0"/>
                <a:cs typeface="Arial" panose="020B0604020202020204" pitchFamily="34" charset="0"/>
              </a:rPr>
              <a:t>ngầm</a:t>
            </a:r>
            <a:r>
              <a:rPr lang="en-US" altLang="en-US" sz="2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500" dirty="0" err="1">
                <a:latin typeface="Arial" panose="020B0604020202020204" pitchFamily="34" charset="0"/>
                <a:cs typeface="Arial" panose="020B0604020202020204" pitchFamily="34" charset="0"/>
              </a:rPr>
              <a:t>trong</a:t>
            </a:r>
            <a:r>
              <a:rPr lang="en-US" altLang="en-US" sz="2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500" dirty="0" err="1">
                <a:latin typeface="Arial" panose="020B0604020202020204" pitchFamily="34" charset="0"/>
                <a:cs typeface="Arial" panose="020B0604020202020204" pitchFamily="34" charset="0"/>
              </a:rPr>
              <a:t>quá</a:t>
            </a:r>
            <a:r>
              <a:rPr lang="en-US" altLang="en-US" sz="2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500" dirty="0" err="1">
                <a:latin typeface="Arial" panose="020B0604020202020204" pitchFamily="34" charset="0"/>
                <a:cs typeface="Arial" panose="020B0604020202020204" pitchFamily="34" charset="0"/>
              </a:rPr>
              <a:t>trình</a:t>
            </a:r>
            <a:r>
              <a:rPr lang="en-US" altLang="en-US" sz="2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500" dirty="0" err="1">
                <a:latin typeface="Arial" panose="020B0604020202020204" pitchFamily="34" charset="0"/>
                <a:cs typeface="Arial" panose="020B0604020202020204" pitchFamily="34" charset="0"/>
              </a:rPr>
              <a:t>xây</a:t>
            </a:r>
            <a:r>
              <a:rPr lang="en-US" altLang="en-US" sz="2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500" dirty="0" err="1">
                <a:latin typeface="Arial" panose="020B0604020202020204" pitchFamily="34" charset="0"/>
                <a:cs typeface="Arial" panose="020B0604020202020204" pitchFamily="34" charset="0"/>
              </a:rPr>
              <a:t>dựng</a:t>
            </a:r>
            <a:r>
              <a:rPr lang="en-US" altLang="en-US" sz="2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500" dirty="0" err="1">
                <a:latin typeface="Arial" panose="020B0604020202020204" pitchFamily="34" charset="0"/>
                <a:cs typeface="Arial" panose="020B0604020202020204" pitchFamily="34" charset="0"/>
              </a:rPr>
              <a:t>hầm</a:t>
            </a:r>
            <a:r>
              <a:rPr lang="en-US" altLang="en-US" sz="2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500" dirty="0" err="1">
                <a:latin typeface="Arial" panose="020B0604020202020204" pitchFamily="34" charset="0"/>
                <a:cs typeface="Arial" panose="020B0604020202020204" pitchFamily="34" charset="0"/>
              </a:rPr>
              <a:t>Thủ</a:t>
            </a:r>
            <a:r>
              <a:rPr lang="en-US" altLang="en-US" sz="2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500" dirty="0" err="1">
                <a:latin typeface="Arial" panose="020B0604020202020204" pitchFamily="34" charset="0"/>
                <a:cs typeface="Arial" panose="020B0604020202020204" pitchFamily="34" charset="0"/>
              </a:rPr>
              <a:t>Thiêm</a:t>
            </a:r>
            <a:r>
              <a:rPr lang="en-US" altLang="en-US" sz="2500" dirty="0">
                <a:latin typeface="Arial" panose="020B0604020202020204" pitchFamily="34" charset="0"/>
                <a:cs typeface="Arial" panose="020B0604020202020204" pitchFamily="34" charset="0"/>
              </a:rPr>
              <a:t>, TP </a:t>
            </a:r>
            <a:r>
              <a:rPr lang="en-US" altLang="en-US" sz="2500" dirty="0" err="1">
                <a:latin typeface="Arial" panose="020B0604020202020204" pitchFamily="34" charset="0"/>
                <a:cs typeface="Arial" panose="020B0604020202020204" pitchFamily="34" charset="0"/>
              </a:rPr>
              <a:t>Hồ</a:t>
            </a:r>
            <a:r>
              <a:rPr lang="en-US" altLang="en-US" sz="2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500" dirty="0" err="1">
                <a:latin typeface="Arial" panose="020B0604020202020204" pitchFamily="34" charset="0"/>
                <a:cs typeface="Arial" panose="020B0604020202020204" pitchFamily="34" charset="0"/>
              </a:rPr>
              <a:t>Chí</a:t>
            </a:r>
            <a:r>
              <a:rPr lang="en-US" altLang="en-US" sz="2500" dirty="0">
                <a:latin typeface="Arial" panose="020B0604020202020204" pitchFamily="34" charset="0"/>
                <a:cs typeface="Arial" panose="020B0604020202020204" pitchFamily="34" charset="0"/>
              </a:rPr>
              <a:t> Minh.</a:t>
            </a:r>
            <a:endParaRPr lang="vi-VN" altLang="en-US" sz="2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678507" y="2820632"/>
            <a:ext cx="6350491" cy="3369898"/>
            <a:chOff x="553529" y="2022836"/>
            <a:chExt cx="7560840" cy="4164961"/>
          </a:xfrm>
        </p:grpSpPr>
        <p:pic>
          <p:nvPicPr>
            <p:cNvPr id="22" name="Picture 8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3529" y="2022836"/>
              <a:ext cx="7560840" cy="4164961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23" name="Straight Arrow Connector 22"/>
            <p:cNvCxnSpPr/>
            <p:nvPr/>
          </p:nvCxnSpPr>
          <p:spPr>
            <a:xfrm flipH="1">
              <a:off x="2252902" y="3375400"/>
              <a:ext cx="577387" cy="76223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>
              <a:off x="3737519" y="3245626"/>
              <a:ext cx="1071489" cy="52793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7" name="TextBox 26"/>
                <p:cNvSpPr txBox="1"/>
                <p:nvPr/>
              </p:nvSpPr>
              <p:spPr>
                <a:xfrm>
                  <a:off x="5038330" y="2977239"/>
                  <a:ext cx="734325" cy="79632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4000" i="1" smtClean="0">
                                <a:solidFill>
                                  <a:srgbClr val="FFFF00"/>
                                </a:solidFill>
                                <a:latin typeface="Cambria Math" panose="02040503050406030204"/>
                              </a:rPr>
                            </m:ctrlPr>
                          </m:accPr>
                          <m:e>
                            <m:r>
                              <a:rPr lang="en-US" sz="4000" b="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  <m:r>
                              <a:rPr lang="en-US" sz="4000" b="0" i="1" baseline="-25000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acc>
                      </m:oMath>
                    </m:oMathPara>
                  </a14:m>
                  <a:endParaRPr lang="en-US" sz="4000">
                    <a:solidFill>
                      <a:srgbClr val="FFFF00"/>
                    </a:solidFill>
                  </a:endParaRPr>
                </a:p>
              </p:txBody>
            </p:sp>
          </mc:Choice>
          <mc:Fallback>
            <p:sp>
              <p:nvSpPr>
                <p:cNvPr id="27" name="TextBox 2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38330" y="2977239"/>
                  <a:ext cx="734325" cy="796325"/>
                </a:xfrm>
                <a:prstGeom prst="rect">
                  <a:avLst/>
                </a:prstGeom>
                <a:blipFill rotWithShape="1">
                  <a:blip r:embed="rId7"/>
                </a:blipFill>
              </p:spPr>
              <p:txBody>
                <a:bodyPr/>
                <a:lstStyle/>
                <a:p>
                  <a:r>
                    <a:rPr lang="en-US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8" name="TextBox 27"/>
                <p:cNvSpPr txBox="1"/>
                <p:nvPr/>
              </p:nvSpPr>
              <p:spPr>
                <a:xfrm>
                  <a:off x="1312904" y="3375401"/>
                  <a:ext cx="734325" cy="79632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4000" i="1" smtClean="0">
                                <a:solidFill>
                                  <a:srgbClr val="FFFF00"/>
                                </a:solidFill>
                                <a:latin typeface="Cambria Math" panose="02040503050406030204"/>
                              </a:rPr>
                            </m:ctrlPr>
                          </m:accPr>
                          <m:e>
                            <m:r>
                              <a:rPr lang="en-US" sz="4000" b="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  <m:r>
                              <a:rPr lang="en-US" sz="4000" b="0" i="1" baseline="-25000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acc>
                      </m:oMath>
                    </m:oMathPara>
                  </a14:m>
                  <a:endParaRPr lang="en-US" sz="4000">
                    <a:solidFill>
                      <a:srgbClr val="FFFF00"/>
                    </a:solidFill>
                  </a:endParaRPr>
                </a:p>
              </p:txBody>
            </p:sp>
          </mc:Choice>
          <mc:Fallback>
            <p:sp>
              <p:nvSpPr>
                <p:cNvPr id="28" name="TextBox 2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12904" y="3375401"/>
                  <a:ext cx="734325" cy="796325"/>
                </a:xfrm>
                <a:prstGeom prst="rect">
                  <a:avLst/>
                </a:prstGeom>
                <a:blipFill rotWithShape="1">
                  <a:blip r:embed="rId8"/>
                </a:blipFill>
              </p:spPr>
              <p:txBody>
                <a:bodyPr/>
                <a:lstStyle/>
                <a:p>
                  <a:r>
                    <a:rPr lang="en-US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-29497" y="65600"/>
            <a:ext cx="8603569" cy="542538"/>
            <a:chOff x="74035" y="2231322"/>
            <a:chExt cx="8550261" cy="757342"/>
          </a:xfrm>
        </p:grpSpPr>
        <p:grpSp>
          <p:nvGrpSpPr>
            <p:cNvPr id="5" name="Group 70"/>
            <p:cNvGrpSpPr/>
            <p:nvPr/>
          </p:nvGrpSpPr>
          <p:grpSpPr bwMode="auto">
            <a:xfrm>
              <a:off x="286108" y="2280389"/>
              <a:ext cx="7415094" cy="708275"/>
              <a:chOff x="564747" y="3403331"/>
              <a:chExt cx="3818427" cy="1364238"/>
            </a:xfrm>
          </p:grpSpPr>
          <p:pic>
            <p:nvPicPr>
              <p:cNvPr id="8" name="Picture 8" descr="empty-green-rectangle"/>
              <p:cNvPicPr>
                <a:picLocks noChangeAspect="1" noChangeArrowheads="1"/>
              </p:cNvPicPr>
              <p:nvPr/>
            </p:nvPicPr>
            <p:blipFill>
              <a:blip r:embed="rId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64747" y="3403331"/>
                <a:ext cx="3818427" cy="13642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9" name="Picture 9" descr="green-top-faded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6200000">
                <a:off x="205129" y="3887447"/>
                <a:ext cx="1273934" cy="3960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6" name="TextBox 5"/>
            <p:cNvSpPr txBox="1"/>
            <p:nvPr/>
          </p:nvSpPr>
          <p:spPr bwMode="auto">
            <a:xfrm>
              <a:off x="74035" y="2267003"/>
              <a:ext cx="1501326" cy="68741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sz="260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chemeClr val="tx1"/>
                  </a:solidFill>
                  <a:effectLst>
                    <a:glow rad="101600">
                      <a:schemeClr val="accent4">
                        <a:satMod val="175000"/>
                        <a:alpha val="40000"/>
                      </a:schemeClr>
                    </a:glow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I</a:t>
              </a:r>
              <a:endParaRPr lang="en-US" sz="26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tx1"/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Rectangle 1026060"/>
            <p:cNvSpPr>
              <a:spLocks noChangeArrowheads="1"/>
            </p:cNvSpPr>
            <p:nvPr/>
          </p:nvSpPr>
          <p:spPr bwMode="auto">
            <a:xfrm>
              <a:off x="1209204" y="2231322"/>
              <a:ext cx="7415092" cy="756153"/>
            </a:xfrm>
            <a:prstGeom prst="rect">
              <a:avLst/>
            </a:prstGeom>
            <a:noFill/>
            <a:ln w="9525" algn="ctr">
              <a:noFill/>
              <a:miter lim="800000"/>
            </a:ln>
          </p:spPr>
          <p:txBody>
            <a:bodyPr wrap="square" lIns="109728" tIns="54864" rIns="109728" bIns="54864">
              <a:spAutoFit/>
            </a:bodyPr>
            <a:lstStyle>
              <a:lvl1pPr marL="287655" indent="-287655" defTabSz="1095375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1095375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1095375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1095375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1095375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defTabSz="1095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defTabSz="1095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defTabSz="1095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defTabSz="1095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indent="0" defTabSz="1095375">
                <a:buClr>
                  <a:schemeClr val="tx2"/>
                </a:buClr>
                <a:buSzPct val="95000"/>
                <a:defRPr/>
              </a:pPr>
              <a:r>
                <a:rPr lang="en-US" sz="2800" i="1">
                  <a:cs typeface="Arial" panose="020B0604020202020204" pitchFamily="34" charset="0"/>
                </a:rPr>
                <a:t>Tổng hợp lực – hợp lực tác dụng</a:t>
              </a:r>
              <a:endParaRPr lang="en-US" sz="2800" dirty="0">
                <a:cs typeface="Arial" panose="020B0604020202020204" pitchFamily="34" charset="0"/>
              </a:endParaRPr>
            </a:p>
          </p:txBody>
        </p:sp>
      </p:grpSp>
      <p:pic>
        <p:nvPicPr>
          <p:cNvPr id="15" name="Picture 5" descr="empty-blue-rectangl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767472"/>
            <a:ext cx="11463557" cy="1180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1028700" y="873818"/>
            <a:ext cx="101346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700" b="1">
                <a:latin typeface="Arial" panose="020B0604020202020204" pitchFamily="34" charset="0"/>
                <a:cs typeface="Arial" panose="020B0604020202020204" pitchFamily="34" charset="0"/>
              </a:rPr>
              <a:t>Tổng hợp lực </a:t>
            </a:r>
            <a:r>
              <a:rPr lang="en-US" sz="2700">
                <a:latin typeface="Arial" panose="020B0604020202020204" pitchFamily="34" charset="0"/>
                <a:cs typeface="Arial" panose="020B0604020202020204" pitchFamily="34" charset="0"/>
              </a:rPr>
              <a:t>là phép thay thế các lực tác dụng đồng thời vào cùng một vật bằng một lực có tác dụng giống hệt như các lực ấy. </a:t>
            </a:r>
            <a:endParaRPr lang="en-US" sz="27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3976639" y="3013739"/>
            <a:ext cx="3962400" cy="861774"/>
            <a:chOff x="2514600" y="3290062"/>
            <a:chExt cx="3962400" cy="1066477"/>
          </a:xfrm>
        </p:grpSpPr>
        <p:pic>
          <p:nvPicPr>
            <p:cNvPr id="13" name="Picture 12" descr="empty-red-rectangle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14600" y="3290062"/>
              <a:ext cx="3962400" cy="10664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" name="Object 4"/>
                <p:cNvSpPr txBox="1"/>
                <p:nvPr/>
              </p:nvSpPr>
              <p:spPr bwMode="auto">
                <a:xfrm>
                  <a:off x="2837319" y="3326374"/>
                  <a:ext cx="3635708" cy="720725"/>
                </a:xfrm>
                <a:prstGeom prst="rect">
                  <a:avLst/>
                </a:prstGeom>
                <a:noFill/>
                <a:ln w="38100" cmpd="sng">
                  <a:noFill/>
                  <a:miter lim="800000"/>
                </a:ln>
                <a:effectLst/>
              </p:spPr>
              <p:txBody>
                <a:bodyPr>
                  <a:noAutofit/>
                </a:bodyPr>
                <a:lstStyle/>
                <a:p>
                  <a14:m>
                    <m:oMath xmlns:m="http://schemas.openxmlformats.org/officeDocument/2006/math">
                      <m:groupChr>
                        <m:groupChrPr>
                          <m:chr m:val="→"/>
                          <m:pos m:val="top"/>
                          <m:vertJc m:val="bot"/>
                          <m:ctrlPr>
                            <a:rPr lang="en-US" sz="3000" i="1" smtClean="0">
                              <a:solidFill>
                                <a:srgbClr val="000000"/>
                              </a:solidFill>
                              <a:latin typeface="Cambria Math" panose="02040503050406030204"/>
                            </a:rPr>
                          </m:ctrlPr>
                        </m:groupChrPr>
                        <m:e>
                          <m:r>
                            <a:rPr lang="en-US" sz="3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</m:groupChr>
                      <m:r>
                        <a:rPr lang="en-US" sz="3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groupChr>
                        <m:groupChrPr>
                          <m:chr m:val="→"/>
                          <m:pos m:val="top"/>
                          <m:vertJc m:val="bot"/>
                          <m:ctrlPr>
                            <a:rPr lang="en-US" sz="3000" i="1">
                              <a:solidFill>
                                <a:srgbClr val="000000"/>
                              </a:solidFill>
                              <a:latin typeface="Cambria Math" panose="02040503050406030204"/>
                            </a:rPr>
                          </m:ctrlPr>
                        </m:groupChrPr>
                        <m:e>
                          <m:sSub>
                            <m:sSubPr>
                              <m:ctrlPr>
                                <a:rPr lang="en-US" sz="3000" i="1">
                                  <a:solidFill>
                                    <a:srgbClr val="000000"/>
                                  </a:solidFill>
                                  <a:latin typeface="Cambria Math" panose="02040503050406030204"/>
                                </a:rPr>
                              </m:ctrlPr>
                            </m:sSubPr>
                            <m:e>
                              <m:r>
                                <a:rPr lang="en-US" sz="3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sz="3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groupChr>
                      <m:r>
                        <a:rPr lang="en-US" sz="3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groupChr>
                        <m:groupChrPr>
                          <m:chr m:val="→"/>
                          <m:pos m:val="top"/>
                          <m:vertJc m:val="bot"/>
                          <m:ctrlPr>
                            <a:rPr lang="en-US" sz="3000" i="1">
                              <a:solidFill>
                                <a:srgbClr val="000000"/>
                              </a:solidFill>
                              <a:latin typeface="Cambria Math" panose="02040503050406030204"/>
                            </a:rPr>
                          </m:ctrlPr>
                        </m:groupChrPr>
                        <m:e>
                          <m:sSub>
                            <m:sSubPr>
                              <m:ctrlPr>
                                <a:rPr lang="en-US" sz="3000" i="1">
                                  <a:solidFill>
                                    <a:srgbClr val="000000"/>
                                  </a:solidFill>
                                  <a:latin typeface="Cambria Math" panose="02040503050406030204"/>
                                </a:rPr>
                              </m:ctrlPr>
                            </m:sSubPr>
                            <m:e>
                              <m:r>
                                <a:rPr lang="en-US" sz="3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sz="3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groupChr>
                    </m:oMath>
                  </a14:m>
                  <a:r>
                    <a:rPr lang="en-US" sz="3000"/>
                    <a:t>+</a:t>
                  </a:r>
                  <a:r>
                    <a:rPr lang="en-US" sz="3000">
                      <a:solidFill>
                        <a:srgbClr val="000000"/>
                      </a:solidFill>
                    </a:rPr>
                    <a:t> </a:t>
                  </a:r>
                  <a14:m>
                    <m:oMath xmlns:m="http://schemas.openxmlformats.org/officeDocument/2006/math">
                      <m:groupChr>
                        <m:groupChrPr>
                          <m:chr m:val="→"/>
                          <m:pos m:val="top"/>
                          <m:vertJc m:val="bot"/>
                          <m:ctrlPr>
                            <a:rPr lang="en-US" sz="3000" i="1">
                              <a:solidFill>
                                <a:srgbClr val="000000"/>
                              </a:solidFill>
                              <a:latin typeface="Cambria Math" panose="02040503050406030204"/>
                            </a:rPr>
                          </m:ctrlPr>
                        </m:groupChrPr>
                        <m:e>
                          <m:sSub>
                            <m:sSubPr>
                              <m:ctrlPr>
                                <a:rPr lang="en-US" sz="3000" i="1">
                                  <a:solidFill>
                                    <a:srgbClr val="000000"/>
                                  </a:solidFill>
                                  <a:latin typeface="Cambria Math" panose="02040503050406030204"/>
                                </a:rPr>
                              </m:ctrlPr>
                            </m:sSubPr>
                            <m:e>
                              <m:r>
                                <a:rPr lang="en-US" sz="3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sz="30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groupChr>
                    </m:oMath>
                  </a14:m>
                  <a:r>
                    <a:rPr lang="en-US" sz="3000"/>
                    <a:t>+…</a:t>
                  </a:r>
                  <a:endParaRPr lang="en-US" sz="3000"/>
                </a:p>
              </p:txBody>
            </p:sp>
          </mc:Choice>
          <mc:Fallback>
            <p:sp>
              <p:nvSpPr>
                <p:cNvPr id="14" name="Object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837319" y="3326374"/>
                  <a:ext cx="3635708" cy="720725"/>
                </a:xfrm>
                <a:prstGeom prst="rect">
                  <a:avLst/>
                </a:prstGeom>
                <a:blipFill rotWithShape="1">
                  <a:blip r:embed="rId5"/>
                </a:blipFill>
                <a:ln w="38100" cmpd="sng">
                  <a:noFill/>
                  <a:miter lim="800000"/>
                </a:ln>
                <a:effectLst/>
              </p:spPr>
              <p:txBody>
                <a:bodyPr/>
                <a:lstStyle/>
                <a:p>
                  <a:r>
                    <a:rPr lang="en-US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7" name="TextBox 16"/>
          <p:cNvSpPr txBox="1"/>
          <p:nvPr/>
        </p:nvSpPr>
        <p:spPr>
          <a:xfrm>
            <a:off x="725846" y="1964704"/>
            <a:ext cx="9413755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500" b="1" i="1">
                <a:latin typeface="Arial" panose="020B0604020202020204" pitchFamily="34" charset="0"/>
                <a:cs typeface="Arial" panose="020B0604020202020204" pitchFamily="34" charset="0"/>
              </a:rPr>
              <a:t>Lực thay thế </a:t>
            </a:r>
            <a:r>
              <a:rPr lang="en-US" sz="2500" i="1">
                <a:latin typeface="Arial" panose="020B0604020202020204" pitchFamily="34" charset="0"/>
                <a:cs typeface="Arial" panose="020B0604020202020204" pitchFamily="34" charset="0"/>
              </a:rPr>
              <a:t>này gọi là </a:t>
            </a:r>
            <a:r>
              <a:rPr lang="en-US" sz="2500" b="1" i="1">
                <a:latin typeface="Arial" panose="020B0604020202020204" pitchFamily="34" charset="0"/>
                <a:cs typeface="Arial" panose="020B0604020202020204" pitchFamily="34" charset="0"/>
              </a:rPr>
              <a:t>hợp lực</a:t>
            </a:r>
            <a:r>
              <a:rPr lang="en-US" sz="2500" i="1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endParaRPr lang="en-US" sz="2500" i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1575696" y="4345623"/>
            <a:ext cx="4145051" cy="2088513"/>
            <a:chOff x="553529" y="2022836"/>
            <a:chExt cx="7560840" cy="4164961"/>
          </a:xfrm>
        </p:grpSpPr>
        <p:pic>
          <p:nvPicPr>
            <p:cNvPr id="21" name="Picture 8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3529" y="2022836"/>
              <a:ext cx="7560840" cy="4164961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22" name="Straight Arrow Connector 21"/>
            <p:cNvCxnSpPr/>
            <p:nvPr/>
          </p:nvCxnSpPr>
          <p:spPr>
            <a:xfrm flipH="1">
              <a:off x="2252902" y="3352800"/>
              <a:ext cx="586520" cy="78483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/>
            <p:nvPr/>
          </p:nvCxnSpPr>
          <p:spPr>
            <a:xfrm>
              <a:off x="3614106" y="3295642"/>
              <a:ext cx="1194903" cy="47792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4" name="TextBox 23"/>
                <p:cNvSpPr txBox="1"/>
                <p:nvPr/>
              </p:nvSpPr>
              <p:spPr>
                <a:xfrm>
                  <a:off x="5038330" y="2977239"/>
                  <a:ext cx="734325" cy="79632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4000" i="1" smtClean="0">
                                <a:solidFill>
                                  <a:srgbClr val="FFFF00"/>
                                </a:solidFill>
                                <a:latin typeface="Cambria Math" panose="02040503050406030204"/>
                              </a:rPr>
                            </m:ctrlPr>
                          </m:accPr>
                          <m:e>
                            <m:r>
                              <a:rPr lang="en-US" sz="4000" b="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  <m:r>
                              <a:rPr lang="en-US" sz="4000" b="0" i="1" baseline="-25000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acc>
                      </m:oMath>
                    </m:oMathPara>
                  </a14:m>
                  <a:endParaRPr lang="en-US" sz="4000">
                    <a:solidFill>
                      <a:srgbClr val="FFFF00"/>
                    </a:solidFill>
                  </a:endParaRPr>
                </a:p>
              </p:txBody>
            </p:sp>
          </mc:Choice>
          <mc:Fallback>
            <p:sp>
              <p:nvSpPr>
                <p:cNvPr id="24" name="TextBox 2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38330" y="2977239"/>
                  <a:ext cx="734325" cy="796325"/>
                </a:xfrm>
                <a:prstGeom prst="rect">
                  <a:avLst/>
                </a:prstGeom>
                <a:blipFill rotWithShape="1">
                  <a:blip r:embed="rId7"/>
                </a:blipFill>
              </p:spPr>
              <p:txBody>
                <a:bodyPr/>
                <a:lstStyle/>
                <a:p>
                  <a:r>
                    <a:rPr lang="en-US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5" name="TextBox 24"/>
                <p:cNvSpPr txBox="1"/>
                <p:nvPr/>
              </p:nvSpPr>
              <p:spPr>
                <a:xfrm>
                  <a:off x="1312904" y="3375401"/>
                  <a:ext cx="734325" cy="79632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4000" i="1" smtClean="0">
                                <a:solidFill>
                                  <a:srgbClr val="FFFF00"/>
                                </a:solidFill>
                                <a:latin typeface="Cambria Math" panose="02040503050406030204"/>
                              </a:rPr>
                            </m:ctrlPr>
                          </m:accPr>
                          <m:e>
                            <m:r>
                              <a:rPr lang="en-US" sz="4000" b="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  <m:r>
                              <a:rPr lang="en-US" sz="4000" b="0" i="1" baseline="-25000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acc>
                      </m:oMath>
                    </m:oMathPara>
                  </a14:m>
                  <a:endParaRPr lang="en-US" sz="4000">
                    <a:solidFill>
                      <a:srgbClr val="FFFF00"/>
                    </a:solidFill>
                  </a:endParaRPr>
                </a:p>
              </p:txBody>
            </p:sp>
          </mc:Choice>
          <mc:Fallback>
            <p:sp>
              <p:nvSpPr>
                <p:cNvPr id="25" name="TextBox 2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12904" y="3375401"/>
                  <a:ext cx="734325" cy="796325"/>
                </a:xfrm>
                <a:prstGeom prst="rect">
                  <a:avLst/>
                </a:prstGeom>
                <a:blipFill rotWithShape="1">
                  <a:blip r:embed="rId8"/>
                </a:blipFill>
              </p:spPr>
              <p:txBody>
                <a:bodyPr/>
                <a:lstStyle/>
                <a:p>
                  <a:r>
                    <a:rPr lang="en-US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6" name="Group 25"/>
          <p:cNvGrpSpPr/>
          <p:nvPr/>
        </p:nvGrpSpPr>
        <p:grpSpPr>
          <a:xfrm>
            <a:off x="6471253" y="4345622"/>
            <a:ext cx="4145051" cy="2088513"/>
            <a:chOff x="553529" y="2022836"/>
            <a:chExt cx="7560840" cy="4164961"/>
          </a:xfrm>
        </p:grpSpPr>
        <p:pic>
          <p:nvPicPr>
            <p:cNvPr id="27" name="Picture 8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3529" y="2022836"/>
              <a:ext cx="7560840" cy="4164961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28" name="Straight Arrow Connector 27"/>
            <p:cNvCxnSpPr/>
            <p:nvPr/>
          </p:nvCxnSpPr>
          <p:spPr>
            <a:xfrm>
              <a:off x="3249257" y="3425682"/>
              <a:ext cx="609517" cy="1118869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0" name="TextBox 29"/>
                <p:cNvSpPr txBox="1"/>
                <p:nvPr/>
              </p:nvSpPr>
              <p:spPr>
                <a:xfrm>
                  <a:off x="4005775" y="4544551"/>
                  <a:ext cx="817310" cy="13765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4000" i="1" smtClean="0">
                                <a:solidFill>
                                  <a:srgbClr val="FFFF00"/>
                                </a:solidFill>
                                <a:latin typeface="Cambria Math" panose="02040503050406030204"/>
                              </a:rPr>
                            </m:ctrlPr>
                          </m:accPr>
                          <m:e>
                            <m:r>
                              <a:rPr lang="en-US" sz="4000" b="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</m:acc>
                      </m:oMath>
                    </m:oMathPara>
                  </a14:m>
                  <a:endParaRPr lang="en-US" sz="4000">
                    <a:solidFill>
                      <a:srgbClr val="FFFF00"/>
                    </a:solidFill>
                  </a:endParaRPr>
                </a:p>
              </p:txBody>
            </p:sp>
          </mc:Choice>
          <mc:Fallback>
            <p:sp>
              <p:nvSpPr>
                <p:cNvPr id="30" name="TextBox 2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05775" y="4544551"/>
                  <a:ext cx="817310" cy="1376521"/>
                </a:xfrm>
                <a:prstGeom prst="rect">
                  <a:avLst/>
                </a:prstGeom>
                <a:blipFill rotWithShape="1">
                  <a:blip r:embed="rId9"/>
                </a:blipFill>
              </p:spPr>
              <p:txBody>
                <a:bodyPr/>
                <a:lstStyle/>
                <a:p>
                  <a:r>
                    <a:rPr lang="en-US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1" name="TextBox 30"/>
          <p:cNvSpPr txBox="1"/>
          <p:nvPr/>
        </p:nvSpPr>
        <p:spPr>
          <a:xfrm>
            <a:off x="725846" y="2478730"/>
            <a:ext cx="9413755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500" i="1">
                <a:latin typeface="Arial" panose="020B0604020202020204" pitchFamily="34" charset="0"/>
                <a:cs typeface="Arial" panose="020B0604020202020204" pitchFamily="34" charset="0"/>
              </a:rPr>
              <a:t>Về mặt toán học, ta có thể tìm hợp lực bằng phép cộng vectơ</a:t>
            </a:r>
            <a:endParaRPr lang="en-US" sz="2500" i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3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56"/>
          <p:cNvGrpSpPr/>
          <p:nvPr/>
        </p:nvGrpSpPr>
        <p:grpSpPr>
          <a:xfrm>
            <a:off x="4718423" y="126868"/>
            <a:ext cx="2590800" cy="531988"/>
            <a:chOff x="2193" y="0"/>
            <a:chExt cx="2245706" cy="1239104"/>
          </a:xfrm>
          <a:solidFill>
            <a:srgbClr val="002060"/>
          </a:solidFill>
          <a:scene3d>
            <a:camera prst="orthographicFront"/>
            <a:lightRig rig="threePt" dir="t">
              <a:rot lat="0" lon="0" rev="7500000"/>
            </a:lightRig>
          </a:scene3d>
        </p:grpSpPr>
        <p:sp>
          <p:nvSpPr>
            <p:cNvPr id="24" name="Rounded Rectangle 57"/>
            <p:cNvSpPr/>
            <p:nvPr/>
          </p:nvSpPr>
          <p:spPr>
            <a:xfrm>
              <a:off x="2193" y="0"/>
              <a:ext cx="2245706" cy="1239104"/>
            </a:xfrm>
            <a:prstGeom prst="roundRect">
              <a:avLst/>
            </a:prstGeom>
            <a:grpFill/>
            <a:sp3d prstMaterial="plastic">
              <a:bevelT w="127000" h="25400" prst="relaxedInset"/>
            </a:sp3d>
          </p:spPr>
          <p:style>
            <a:lnRef idx="0">
              <a:schemeClr val="lt2">
                <a:hueOff val="0"/>
                <a:satOff val="0"/>
                <a:lumOff val="0"/>
                <a:alphaOff val="0"/>
              </a:schemeClr>
            </a:lnRef>
            <a:fillRef idx="3">
              <a:schemeClr val="dk2">
                <a:hueOff val="0"/>
                <a:satOff val="0"/>
                <a:lumOff val="0"/>
                <a:alphaOff val="0"/>
              </a:schemeClr>
            </a:fillRef>
            <a:effectRef idx="2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5" name="Rounded Rectangle 4"/>
            <p:cNvSpPr/>
            <p:nvPr/>
          </p:nvSpPr>
          <p:spPr>
            <a:xfrm>
              <a:off x="77334" y="60488"/>
              <a:ext cx="2124730" cy="1118127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1920" tIns="60960" rIns="121920" bIns="60960" numCol="1" spcCol="1270" anchor="ctr" anchorCtr="0">
              <a:noAutofit/>
            </a:bodyPr>
            <a:lstStyle/>
            <a:p>
              <a:pPr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600" b="1">
                  <a:latin typeface="Arial" panose="020B0604020202020204" pitchFamily="34" charset="0"/>
                  <a:cs typeface="Arial" panose="020B0604020202020204" pitchFamily="34" charset="0"/>
                </a:rPr>
                <a:t>Câu hỏi</a:t>
              </a:r>
              <a:endParaRPr lang="en-US" sz="26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6" name="Rectangle: Rounded Corners 25"/>
          <p:cNvSpPr/>
          <p:nvPr/>
        </p:nvSpPr>
        <p:spPr>
          <a:xfrm>
            <a:off x="798081" y="770401"/>
            <a:ext cx="10567141" cy="894861"/>
          </a:xfrm>
          <a:prstGeom prst="roundRect">
            <a:avLst>
              <a:gd name="adj" fmla="val 8564"/>
            </a:avLst>
          </a:prstGeom>
          <a:solidFill>
            <a:schemeClr val="accent5">
              <a:lumMod val="20000"/>
              <a:lumOff val="80000"/>
            </a:schemeClr>
          </a:solidFill>
          <a:ln cmpd="dbl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sp>
        <p:nvSpPr>
          <p:cNvPr id="30" name="Text Box 29"/>
          <p:cNvSpPr txBox="1">
            <a:spLocks noChangeArrowheads="1"/>
          </p:cNvSpPr>
          <p:nvPr/>
        </p:nvSpPr>
        <p:spPr bwMode="auto">
          <a:xfrm>
            <a:off x="1356349" y="724546"/>
            <a:ext cx="9478279" cy="9591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70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Tại sao lực đẩy của người bố trong Hình có tác dụng như lực đẩy của hai anh em?</a:t>
            </a:r>
            <a:endParaRPr lang="en-US" sz="2700">
              <a:effectLst/>
              <a:latin typeface="Calibri" panose="020F0502020204030204" pitchFamily="34" charset="0"/>
              <a:ea typeface="游明朝" panose="02020400000000000000" pitchFamily="18" charset="-128"/>
              <a:cs typeface="Times New Roman" panose="02020603050405020304" pitchFamily="18" charset="0"/>
            </a:endParaRPr>
          </a:p>
        </p:txBody>
      </p:sp>
      <p:grpSp>
        <p:nvGrpSpPr>
          <p:cNvPr id="32" name="Group 31"/>
          <p:cNvGrpSpPr/>
          <p:nvPr/>
        </p:nvGrpSpPr>
        <p:grpSpPr>
          <a:xfrm>
            <a:off x="523655" y="427780"/>
            <a:ext cx="629089" cy="639020"/>
            <a:chOff x="493574" y="321685"/>
            <a:chExt cx="755550" cy="790692"/>
          </a:xfrm>
        </p:grpSpPr>
        <p:sp>
          <p:nvSpPr>
            <p:cNvPr id="33" name="Oval 32"/>
            <p:cNvSpPr/>
            <p:nvPr/>
          </p:nvSpPr>
          <p:spPr>
            <a:xfrm>
              <a:off x="504123" y="333892"/>
              <a:ext cx="644399" cy="6596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4" name="Picture 33" descr="Icon&#10;&#10;Description automatically generated"/>
            <p:cNvPicPr>
              <a:picLocks noChangeAspect="1"/>
            </p:cNvPicPr>
            <p:nvPr/>
          </p:nvPicPr>
          <p:blipFill>
            <a:blip r:embed="rId1" cstate="print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ackgroundRemoval t="7000" b="90000" l="7442" r="90349">
                          <a14:foregroundMark x1="7558" y1="39556" x2="7558" y2="39556"/>
                          <a14:foregroundMark x1="46744" y1="8556" x2="46744" y2="8556"/>
                          <a14:foregroundMark x1="49302" y1="7000" x2="49302" y2="7000"/>
                          <a14:foregroundMark x1="90349" y1="44333" x2="90349" y2="443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3574" y="321685"/>
              <a:ext cx="755550" cy="790692"/>
            </a:xfrm>
            <a:prstGeom prst="rect">
              <a:avLst/>
            </a:prstGeom>
          </p:spPr>
        </p:pic>
      </p:grpSp>
      <p:pic>
        <p:nvPicPr>
          <p:cNvPr id="3" name="Picture 2" descr="Text&#10;&#10;Description automatically generated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778" t="15546" r="4444" b="7037"/>
          <a:stretch>
            <a:fillRect/>
          </a:stretch>
        </p:blipFill>
        <p:spPr>
          <a:xfrm>
            <a:off x="6035983" y="1907624"/>
            <a:ext cx="5329239" cy="352515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 descr="A picture containing diagram&#10;&#10;Description automatically generated"/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545" t="29259" r="10456" b="11482"/>
          <a:stretch>
            <a:fillRect/>
          </a:stretch>
        </p:blipFill>
        <p:spPr>
          <a:xfrm>
            <a:off x="990600" y="2590800"/>
            <a:ext cx="4795838" cy="284197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9" name="TextBox 18"/>
          <p:cNvSpPr txBox="1"/>
          <p:nvPr/>
        </p:nvSpPr>
        <p:spPr>
          <a:xfrm>
            <a:off x="4191924" y="5451170"/>
            <a:ext cx="3643798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500" i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VD: về tổng hợp lực</a:t>
            </a:r>
            <a:endParaRPr lang="en-US" sz="2500" i="1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5" descr="empty-blue-rectangle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898" y="1152624"/>
            <a:ext cx="11575321" cy="19732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777547" y="1205824"/>
            <a:ext cx="10388021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500">
                <a:latin typeface="Arial" panose="020B0604020202020204" pitchFamily="34" charset="0"/>
                <a:cs typeface="Arial" panose="020B0604020202020204" pitchFamily="34" charset="0"/>
              </a:rPr>
              <a:t>1. Nêu cách xác định độ lớn và chiều của hợp lực trong hai trường hợp: </a:t>
            </a:r>
            <a:endParaRPr lang="en-US" sz="25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AutoNum type="alphaLcParenR"/>
            </a:pPr>
            <a:r>
              <a:rPr lang="en-US" sz="2500">
                <a:latin typeface="Arial" panose="020B0604020202020204" pitchFamily="34" charset="0"/>
                <a:cs typeface="Arial" panose="020B0604020202020204" pitchFamily="34" charset="0"/>
              </a:rPr>
              <a:t>Vật chịu tác dụng của hai lực cùng phương, cùng chiều</a:t>
            </a:r>
            <a:endParaRPr lang="en-US" sz="25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-29497" y="65600"/>
            <a:ext cx="8603569" cy="542538"/>
            <a:chOff x="74035" y="2231322"/>
            <a:chExt cx="8550261" cy="757342"/>
          </a:xfrm>
        </p:grpSpPr>
        <p:grpSp>
          <p:nvGrpSpPr>
            <p:cNvPr id="12" name="Group 70"/>
            <p:cNvGrpSpPr/>
            <p:nvPr/>
          </p:nvGrpSpPr>
          <p:grpSpPr bwMode="auto">
            <a:xfrm>
              <a:off x="286108" y="2280389"/>
              <a:ext cx="7415094" cy="708275"/>
              <a:chOff x="564747" y="3403331"/>
              <a:chExt cx="3818427" cy="1364238"/>
            </a:xfrm>
          </p:grpSpPr>
          <p:pic>
            <p:nvPicPr>
              <p:cNvPr id="17" name="Picture 8" descr="empty-green-rectangle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64747" y="3403331"/>
                <a:ext cx="3818427" cy="13642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8" name="Picture 9" descr="green-top-faded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6200000">
                <a:off x="205129" y="3887447"/>
                <a:ext cx="1273934" cy="3960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3" name="TextBox 12"/>
            <p:cNvSpPr txBox="1"/>
            <p:nvPr/>
          </p:nvSpPr>
          <p:spPr bwMode="auto">
            <a:xfrm>
              <a:off x="74035" y="2267003"/>
              <a:ext cx="1501326" cy="68741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sz="260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chemeClr val="tx1"/>
                  </a:solidFill>
                  <a:effectLst>
                    <a:glow rad="101600">
                      <a:schemeClr val="accent4">
                        <a:satMod val="175000"/>
                        <a:alpha val="40000"/>
                      </a:schemeClr>
                    </a:glow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I</a:t>
              </a:r>
              <a:endParaRPr lang="en-US" sz="26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tx1"/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Rectangle 1026060"/>
            <p:cNvSpPr>
              <a:spLocks noChangeArrowheads="1"/>
            </p:cNvSpPr>
            <p:nvPr/>
          </p:nvSpPr>
          <p:spPr bwMode="auto">
            <a:xfrm>
              <a:off x="1209204" y="2231322"/>
              <a:ext cx="7415092" cy="756153"/>
            </a:xfrm>
            <a:prstGeom prst="rect">
              <a:avLst/>
            </a:prstGeom>
            <a:noFill/>
            <a:ln w="9525" algn="ctr">
              <a:noFill/>
              <a:miter lim="800000"/>
            </a:ln>
          </p:spPr>
          <p:txBody>
            <a:bodyPr wrap="square" lIns="109728" tIns="54864" rIns="109728" bIns="54864">
              <a:spAutoFit/>
            </a:bodyPr>
            <a:lstStyle>
              <a:lvl1pPr marL="287655" indent="-287655" defTabSz="1095375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1095375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1095375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1095375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1095375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defTabSz="1095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defTabSz="1095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defTabSz="1095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defTabSz="1095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indent="0" defTabSz="1095375">
                <a:buClr>
                  <a:schemeClr val="tx2"/>
                </a:buClr>
                <a:buSzPct val="95000"/>
                <a:defRPr/>
              </a:pPr>
              <a:r>
                <a:rPr lang="en-US" sz="2800" i="1">
                  <a:cs typeface="Arial" panose="020B0604020202020204" pitchFamily="34" charset="0"/>
                </a:rPr>
                <a:t>Tổng hợp lực – hợp lực tác dụng</a:t>
              </a:r>
              <a:endParaRPr lang="en-US" sz="2800" dirty="0">
                <a:cs typeface="Arial" panose="020B0604020202020204" pitchFamily="34" charset="0"/>
              </a:endParaRPr>
            </a:p>
          </p:txBody>
        </p:sp>
      </p:grpSp>
      <p:sp>
        <p:nvSpPr>
          <p:cNvPr id="19" name="Text Box 5"/>
          <p:cNvSpPr txBox="1">
            <a:spLocks noChangeArrowheads="1"/>
          </p:cNvSpPr>
          <p:nvPr/>
        </p:nvSpPr>
        <p:spPr bwMode="auto">
          <a:xfrm>
            <a:off x="301823" y="632845"/>
            <a:ext cx="6661873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2600" i="1">
                <a:solidFill>
                  <a:srgbClr val="0070C0"/>
                </a:solidFill>
                <a:cs typeface="Arial" panose="020B0604020202020204" pitchFamily="34" charset="0"/>
              </a:rPr>
              <a:t>1. Tổng hợp hai lực cùng phương</a:t>
            </a:r>
            <a:endParaRPr lang="en-US" altLang="en-US" sz="2600">
              <a:solidFill>
                <a:srgbClr val="0070C0"/>
              </a:solidFill>
              <a:cs typeface="Arial" panose="020B0604020202020204" pitchFamily="34" charset="0"/>
            </a:endParaRPr>
          </a:p>
        </p:txBody>
      </p:sp>
      <p:grpSp>
        <p:nvGrpSpPr>
          <p:cNvPr id="139" name="Group 138"/>
          <p:cNvGrpSpPr/>
          <p:nvPr/>
        </p:nvGrpSpPr>
        <p:grpSpPr>
          <a:xfrm>
            <a:off x="7775476" y="3334495"/>
            <a:ext cx="3096603" cy="1559063"/>
            <a:chOff x="7775476" y="3334495"/>
            <a:chExt cx="3096603" cy="1559063"/>
          </a:xfrm>
        </p:grpSpPr>
        <p:sp>
          <p:nvSpPr>
            <p:cNvPr id="36" name="TextBox 35"/>
            <p:cNvSpPr txBox="1"/>
            <p:nvPr/>
          </p:nvSpPr>
          <p:spPr>
            <a:xfrm>
              <a:off x="9040365" y="3387209"/>
              <a:ext cx="906516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>
                  <a:latin typeface="Arial" panose="020B0604020202020204" pitchFamily="34" charset="0"/>
                  <a:cs typeface="Arial" panose="020B0604020202020204" pitchFamily="34" charset="0"/>
                </a:rPr>
                <a:t>3 N</a:t>
              </a:r>
              <a:endParaRPr lang="en-US" sz="25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3" name="Rectangle 52"/>
            <p:cNvSpPr/>
            <p:nvPr/>
          </p:nvSpPr>
          <p:spPr>
            <a:xfrm>
              <a:off x="7775476" y="3802243"/>
              <a:ext cx="1177823" cy="574386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4" name="Group 53"/>
            <p:cNvGrpSpPr/>
            <p:nvPr/>
          </p:nvGrpSpPr>
          <p:grpSpPr>
            <a:xfrm>
              <a:off x="8909272" y="4049037"/>
              <a:ext cx="1600200" cy="151764"/>
              <a:chOff x="9144000" y="4757607"/>
              <a:chExt cx="1600200" cy="151764"/>
            </a:xfrm>
          </p:grpSpPr>
          <p:cxnSp>
            <p:nvCxnSpPr>
              <p:cNvPr id="55" name="Straight Arrow Connector 54"/>
              <p:cNvCxnSpPr/>
              <p:nvPr/>
            </p:nvCxnSpPr>
            <p:spPr>
              <a:xfrm>
                <a:off x="9151882" y="4833489"/>
                <a:ext cx="1592318" cy="0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/>
              <p:nvPr/>
            </p:nvCxnSpPr>
            <p:spPr>
              <a:xfrm>
                <a:off x="9448800" y="4757607"/>
                <a:ext cx="0" cy="151764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/>
              <p:cNvCxnSpPr/>
              <p:nvPr/>
            </p:nvCxnSpPr>
            <p:spPr>
              <a:xfrm>
                <a:off x="9753600" y="4757607"/>
                <a:ext cx="0" cy="151764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/>
              <p:cNvCxnSpPr/>
              <p:nvPr/>
            </p:nvCxnSpPr>
            <p:spPr>
              <a:xfrm>
                <a:off x="10058400" y="4757607"/>
                <a:ext cx="0" cy="151764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/>
              <p:cNvCxnSpPr/>
              <p:nvPr/>
            </p:nvCxnSpPr>
            <p:spPr>
              <a:xfrm>
                <a:off x="10363200" y="4757607"/>
                <a:ext cx="0" cy="151764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Oval 59"/>
              <p:cNvSpPr/>
              <p:nvPr/>
            </p:nvSpPr>
            <p:spPr>
              <a:xfrm>
                <a:off x="9144000" y="4795707"/>
                <a:ext cx="76198" cy="75564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1" name="Group 60"/>
            <p:cNvGrpSpPr/>
            <p:nvPr/>
          </p:nvGrpSpPr>
          <p:grpSpPr>
            <a:xfrm>
              <a:off x="8893894" y="3889304"/>
              <a:ext cx="914400" cy="151764"/>
              <a:chOff x="9144000" y="4757607"/>
              <a:chExt cx="914400" cy="151764"/>
            </a:xfrm>
          </p:grpSpPr>
          <p:cxnSp>
            <p:nvCxnSpPr>
              <p:cNvPr id="62" name="Straight Arrow Connector 61"/>
              <p:cNvCxnSpPr/>
              <p:nvPr/>
            </p:nvCxnSpPr>
            <p:spPr>
              <a:xfrm>
                <a:off x="9151882" y="4833489"/>
                <a:ext cx="906518" cy="0"/>
              </a:xfrm>
              <a:prstGeom prst="straightConnector1">
                <a:avLst/>
              </a:prstGeom>
              <a:ln w="38100">
                <a:solidFill>
                  <a:srgbClr val="00B0F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/>
              <p:cNvCxnSpPr/>
              <p:nvPr/>
            </p:nvCxnSpPr>
            <p:spPr>
              <a:xfrm>
                <a:off x="9448800" y="4757607"/>
                <a:ext cx="0" cy="151764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/>
              <p:cNvCxnSpPr/>
              <p:nvPr/>
            </p:nvCxnSpPr>
            <p:spPr>
              <a:xfrm>
                <a:off x="9753600" y="4757607"/>
                <a:ext cx="0" cy="151764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5" name="Oval 64"/>
              <p:cNvSpPr/>
              <p:nvPr/>
            </p:nvSpPr>
            <p:spPr>
              <a:xfrm>
                <a:off x="9144000" y="4795707"/>
                <a:ext cx="76198" cy="75564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6" name="TextBox 65"/>
                <p:cNvSpPr txBox="1"/>
                <p:nvPr/>
              </p:nvSpPr>
              <p:spPr>
                <a:xfrm>
                  <a:off x="10146865" y="4319170"/>
                  <a:ext cx="725214" cy="57438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groupChr>
                          <m:groupChrPr>
                            <m:chr m:val="→"/>
                            <m:pos m:val="top"/>
                            <m:vertJc m:val="bot"/>
                            <m:ctrlPr>
                              <a:rPr lang="en-US" sz="2500" i="1" smtClean="0">
                                <a:solidFill>
                                  <a:srgbClr val="C00000"/>
                                </a:solidFill>
                                <a:latin typeface="Cambria Math" panose="02040503050406030204"/>
                              </a:rPr>
                            </m:ctrlPr>
                          </m:groupChrPr>
                          <m:e>
                            <m:sSub>
                              <m:sSubPr>
                                <m:ctrlPr>
                                  <a:rPr lang="en-US" sz="2500" i="1">
                                    <a:solidFill>
                                      <a:srgbClr val="C00000"/>
                                    </a:solidFill>
                                    <a:latin typeface="Cambria Math" panose="02040503050406030204"/>
                                  </a:rPr>
                                </m:ctrlPr>
                              </m:sSubPr>
                              <m:e>
                                <m:r>
                                  <a:rPr lang="en-US" sz="25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sz="25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groupChr>
                      </m:oMath>
                    </m:oMathPara>
                  </a14:m>
                  <a:endParaRPr lang="en-US" sz="2500">
                    <a:solidFill>
                      <a:srgbClr val="C00000"/>
                    </a:solidFill>
                  </a:endParaRPr>
                </a:p>
              </p:txBody>
            </p:sp>
          </mc:Choice>
          <mc:Fallback>
            <p:sp>
              <p:nvSpPr>
                <p:cNvPr id="66" name="TextBox 6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46865" y="4319170"/>
                  <a:ext cx="725214" cy="574388"/>
                </a:xfrm>
                <a:prstGeom prst="rect">
                  <a:avLst/>
                </a:prstGeom>
                <a:blipFill rotWithShape="1">
                  <a:blip r:embed="rId4"/>
                </a:blipFill>
              </p:spPr>
              <p:txBody>
                <a:bodyPr/>
                <a:lstStyle/>
                <a:p>
                  <a:r>
                    <a:rPr lang="en-US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7" name="Text Box 21"/>
                <p:cNvSpPr txBox="1">
                  <a:spLocks noChangeArrowheads="1"/>
                </p:cNvSpPr>
                <p:nvPr/>
              </p:nvSpPr>
              <p:spPr bwMode="auto">
                <a:xfrm>
                  <a:off x="9626493" y="3334495"/>
                  <a:ext cx="615355" cy="63182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 eaLnBrk="0" hangingPunct="0">
                    <a:spcBef>
                      <a:spcPct val="50000"/>
                    </a:spcBef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groupChr>
                          <m:groupChrPr>
                            <m:chr m:val="→"/>
                            <m:pos m:val="top"/>
                            <m:vertJc m:val="bot"/>
                            <m:ctrlPr>
                              <a:rPr lang="en-US" sz="2800" i="1" smtClean="0">
                                <a:solidFill>
                                  <a:srgbClr val="0070C0"/>
                                </a:solidFill>
                                <a:latin typeface="Cambria Math" panose="02040503050406030204"/>
                              </a:rPr>
                            </m:ctrlPr>
                          </m:groupChrPr>
                          <m:e>
                            <m:sSub>
                              <m:sSubPr>
                                <m:ctrlPr>
                                  <a:rPr lang="en-US" sz="2800" i="1">
                                    <a:solidFill>
                                      <a:srgbClr val="0070C0"/>
                                    </a:solidFill>
                                    <a:latin typeface="Cambria Math" panose="02040503050406030204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groupChr>
                      </m:oMath>
                    </m:oMathPara>
                  </a14:m>
                  <a:endParaRPr lang="en-US" altLang="en-US" sz="2500" dirty="0">
                    <a:solidFill>
                      <a:srgbClr val="0070C0"/>
                    </a:solidFill>
                    <a:latin typeface="Tahoma" panose="020B0604030504040204" pitchFamily="34" charset="0"/>
                  </a:endParaRPr>
                </a:p>
              </p:txBody>
            </p:sp>
          </mc:Choice>
          <mc:Fallback>
            <p:sp>
              <p:nvSpPr>
                <p:cNvPr id="67" name="Text Box 2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9626493" y="3334495"/>
                  <a:ext cx="615355" cy="631825"/>
                </a:xfrm>
                <a:prstGeom prst="rect">
                  <a:avLst/>
                </a:prstGeom>
                <a:blipFill rotWithShape="1">
                  <a:blip r:embed="rId5"/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8" name="TextBox 67"/>
            <p:cNvSpPr txBox="1"/>
            <p:nvPr/>
          </p:nvSpPr>
          <p:spPr>
            <a:xfrm>
              <a:off x="9381961" y="4312375"/>
              <a:ext cx="906516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>
                  <a:latin typeface="Arial" panose="020B0604020202020204" pitchFamily="34" charset="0"/>
                  <a:cs typeface="Arial" panose="020B0604020202020204" pitchFamily="34" charset="0"/>
                </a:rPr>
                <a:t>5 N</a:t>
              </a:r>
              <a:endParaRPr lang="en-US" sz="25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35" name="Group 134"/>
          <p:cNvGrpSpPr/>
          <p:nvPr/>
        </p:nvGrpSpPr>
        <p:grpSpPr>
          <a:xfrm>
            <a:off x="1794641" y="3226764"/>
            <a:ext cx="4025453" cy="1418813"/>
            <a:chOff x="1794641" y="3226764"/>
            <a:chExt cx="4025453" cy="1418813"/>
          </a:xfrm>
        </p:grpSpPr>
        <p:pic>
          <p:nvPicPr>
            <p:cNvPr id="38" name="Picture 37" descr="A picture containing icon&#10;&#10;Description automatically generated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34" t="21111" r="2311" b="14445"/>
            <a:stretch>
              <a:fillRect/>
            </a:stretch>
          </p:blipFill>
          <p:spPr>
            <a:xfrm>
              <a:off x="2194688" y="3429000"/>
              <a:ext cx="1690859" cy="1154850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9" name="TextBox 38"/>
                <p:cNvSpPr txBox="1"/>
                <p:nvPr/>
              </p:nvSpPr>
              <p:spPr>
                <a:xfrm>
                  <a:off x="5094880" y="4064634"/>
                  <a:ext cx="725214" cy="57438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groupChr>
                          <m:groupChrPr>
                            <m:chr m:val="→"/>
                            <m:pos m:val="top"/>
                            <m:vertJc m:val="bot"/>
                            <m:ctrlPr>
                              <a:rPr lang="en-US" sz="2500" i="1" smtClean="0">
                                <a:solidFill>
                                  <a:srgbClr val="C00000"/>
                                </a:solidFill>
                                <a:latin typeface="Cambria Math" panose="02040503050406030204"/>
                              </a:rPr>
                            </m:ctrlPr>
                          </m:groupChrPr>
                          <m:e>
                            <m:sSub>
                              <m:sSubPr>
                                <m:ctrlPr>
                                  <a:rPr lang="en-US" sz="2500" i="1">
                                    <a:solidFill>
                                      <a:srgbClr val="C00000"/>
                                    </a:solidFill>
                                    <a:latin typeface="Cambria Math" panose="02040503050406030204"/>
                                  </a:rPr>
                                </m:ctrlPr>
                              </m:sSubPr>
                              <m:e>
                                <m:r>
                                  <a:rPr lang="en-US" sz="25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sz="25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groupChr>
                      </m:oMath>
                    </m:oMathPara>
                  </a14:m>
                  <a:endParaRPr lang="en-US" sz="2500">
                    <a:solidFill>
                      <a:srgbClr val="C00000"/>
                    </a:solidFill>
                  </a:endParaRPr>
                </a:p>
              </p:txBody>
            </p:sp>
          </mc:Choice>
          <mc:Fallback>
            <p:sp>
              <p:nvSpPr>
                <p:cNvPr id="39" name="TextBox 3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94880" y="4064634"/>
                  <a:ext cx="725214" cy="574388"/>
                </a:xfrm>
                <a:prstGeom prst="rect">
                  <a:avLst/>
                </a:prstGeom>
                <a:blipFill rotWithShape="1">
                  <a:blip r:embed="rId4"/>
                </a:blipFill>
              </p:spPr>
              <p:txBody>
                <a:bodyPr/>
                <a:lstStyle/>
                <a:p>
                  <a:r>
                    <a:rPr lang="en-US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0" name="Text Box 21"/>
                <p:cNvSpPr txBox="1">
                  <a:spLocks noChangeArrowheads="1"/>
                </p:cNvSpPr>
                <p:nvPr/>
              </p:nvSpPr>
              <p:spPr bwMode="auto">
                <a:xfrm>
                  <a:off x="4535732" y="3226764"/>
                  <a:ext cx="615355" cy="63182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 eaLnBrk="0" hangingPunct="0">
                    <a:spcBef>
                      <a:spcPct val="50000"/>
                    </a:spcBef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groupChr>
                          <m:groupChrPr>
                            <m:chr m:val="→"/>
                            <m:pos m:val="top"/>
                            <m:vertJc m:val="bot"/>
                            <m:ctrlPr>
                              <a:rPr lang="en-US" sz="2800" i="1" smtClean="0">
                                <a:solidFill>
                                  <a:srgbClr val="0070C0"/>
                                </a:solidFill>
                                <a:latin typeface="Cambria Math" panose="02040503050406030204"/>
                              </a:rPr>
                            </m:ctrlPr>
                          </m:groupChrPr>
                          <m:e>
                            <m:sSub>
                              <m:sSubPr>
                                <m:ctrlPr>
                                  <a:rPr lang="en-US" sz="2800" i="1">
                                    <a:solidFill>
                                      <a:srgbClr val="0070C0"/>
                                    </a:solidFill>
                                    <a:latin typeface="Cambria Math" panose="02040503050406030204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groupChr>
                      </m:oMath>
                    </m:oMathPara>
                  </a14:m>
                  <a:endParaRPr lang="en-US" altLang="en-US" sz="2500" dirty="0">
                    <a:solidFill>
                      <a:srgbClr val="0070C0"/>
                    </a:solidFill>
                    <a:latin typeface="Tahoma" panose="020B0604030504040204" pitchFamily="34" charset="0"/>
                  </a:endParaRPr>
                </a:p>
              </p:txBody>
            </p:sp>
          </mc:Choice>
          <mc:Fallback>
            <p:sp>
              <p:nvSpPr>
                <p:cNvPr id="40" name="Text Box 2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535732" y="3226764"/>
                  <a:ext cx="615355" cy="631825"/>
                </a:xfrm>
                <a:prstGeom prst="rect">
                  <a:avLst/>
                </a:prstGeom>
                <a:blipFill rotWithShape="1">
                  <a:blip r:embed="rId5"/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1" name="Group 40"/>
            <p:cNvGrpSpPr/>
            <p:nvPr/>
          </p:nvGrpSpPr>
          <p:grpSpPr>
            <a:xfrm>
              <a:off x="3810000" y="3968643"/>
              <a:ext cx="1600200" cy="75564"/>
              <a:chOff x="9144000" y="4795707"/>
              <a:chExt cx="1600200" cy="75564"/>
            </a:xfrm>
          </p:grpSpPr>
          <p:cxnSp>
            <p:nvCxnSpPr>
              <p:cNvPr id="42" name="Straight Arrow Connector 41"/>
              <p:cNvCxnSpPr/>
              <p:nvPr/>
            </p:nvCxnSpPr>
            <p:spPr>
              <a:xfrm>
                <a:off x="9151882" y="4833489"/>
                <a:ext cx="1592318" cy="0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Oval 46"/>
              <p:cNvSpPr/>
              <p:nvPr/>
            </p:nvSpPr>
            <p:spPr>
              <a:xfrm>
                <a:off x="9144000" y="4795707"/>
                <a:ext cx="76198" cy="75564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8" name="Group 47"/>
            <p:cNvGrpSpPr/>
            <p:nvPr/>
          </p:nvGrpSpPr>
          <p:grpSpPr>
            <a:xfrm>
              <a:off x="3817882" y="3808958"/>
              <a:ext cx="914400" cy="75564"/>
              <a:chOff x="9144000" y="4795707"/>
              <a:chExt cx="914400" cy="75564"/>
            </a:xfrm>
          </p:grpSpPr>
          <p:cxnSp>
            <p:nvCxnSpPr>
              <p:cNvPr id="49" name="Straight Arrow Connector 48"/>
              <p:cNvCxnSpPr/>
              <p:nvPr/>
            </p:nvCxnSpPr>
            <p:spPr>
              <a:xfrm>
                <a:off x="9151882" y="4833489"/>
                <a:ext cx="906518" cy="0"/>
              </a:xfrm>
              <a:prstGeom prst="straightConnector1">
                <a:avLst/>
              </a:prstGeom>
              <a:ln w="38100">
                <a:solidFill>
                  <a:srgbClr val="00B0F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Oval 51"/>
              <p:cNvSpPr/>
              <p:nvPr/>
            </p:nvSpPr>
            <p:spPr>
              <a:xfrm>
                <a:off x="9144000" y="4795707"/>
                <a:ext cx="76198" cy="75564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9" name="Rectangle 68"/>
            <p:cNvSpPr/>
            <p:nvPr/>
          </p:nvSpPr>
          <p:spPr bwMode="auto">
            <a:xfrm>
              <a:off x="1794641" y="4528710"/>
              <a:ext cx="2819400" cy="116867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85000"/>
                    <a:shade val="30000"/>
                    <a:satMod val="115000"/>
                  </a:schemeClr>
                </a:gs>
                <a:gs pos="50000">
                  <a:schemeClr val="bg1">
                    <a:lumMod val="85000"/>
                    <a:shade val="67500"/>
                    <a:satMod val="115000"/>
                  </a:schemeClr>
                </a:gs>
                <a:gs pos="100000">
                  <a:schemeClr val="bg1">
                    <a:lumMod val="85000"/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/>
            <a:lstStyle/>
            <a:p>
              <a:pPr>
                <a:spcBef>
                  <a:spcPct val="0"/>
                </a:spcBef>
              </a:pPr>
              <a:endParaRPr lang="en-US" sz="200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3984779" y="3373328"/>
              <a:ext cx="906516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>
                  <a:latin typeface="Arial" panose="020B0604020202020204" pitchFamily="34" charset="0"/>
                  <a:cs typeface="Arial" panose="020B0604020202020204" pitchFamily="34" charset="0"/>
                </a:rPr>
                <a:t>3 N</a:t>
              </a:r>
              <a:endParaRPr lang="en-US" sz="25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4134099" y="4062884"/>
              <a:ext cx="906516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>
                  <a:latin typeface="Arial" panose="020B0604020202020204" pitchFamily="34" charset="0"/>
                  <a:cs typeface="Arial" panose="020B0604020202020204" pitchFamily="34" charset="0"/>
                </a:rPr>
                <a:t>5 N</a:t>
              </a:r>
              <a:endParaRPr lang="en-US" sz="25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40" name="Group 139"/>
          <p:cNvGrpSpPr/>
          <p:nvPr/>
        </p:nvGrpSpPr>
        <p:grpSpPr>
          <a:xfrm>
            <a:off x="6525097" y="4898273"/>
            <a:ext cx="4649227" cy="1282234"/>
            <a:chOff x="6525097" y="4898273"/>
            <a:chExt cx="4649227" cy="1282234"/>
          </a:xfrm>
        </p:grpSpPr>
        <p:sp>
          <p:nvSpPr>
            <p:cNvPr id="87" name="TextBox 86"/>
            <p:cNvSpPr txBox="1"/>
            <p:nvPr/>
          </p:nvSpPr>
          <p:spPr>
            <a:xfrm>
              <a:off x="7120782" y="5081953"/>
              <a:ext cx="906516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>
                  <a:latin typeface="Arial" panose="020B0604020202020204" pitchFamily="34" charset="0"/>
                  <a:cs typeface="Arial" panose="020B0604020202020204" pitchFamily="34" charset="0"/>
                </a:rPr>
                <a:t>3 N</a:t>
              </a:r>
              <a:endParaRPr lang="en-US" sz="25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8" name="Rectangle 87"/>
            <p:cNvSpPr/>
            <p:nvPr/>
          </p:nvSpPr>
          <p:spPr>
            <a:xfrm>
              <a:off x="7775476" y="5315978"/>
              <a:ext cx="1177823" cy="574386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9" name="Group 88"/>
            <p:cNvGrpSpPr/>
            <p:nvPr/>
          </p:nvGrpSpPr>
          <p:grpSpPr>
            <a:xfrm>
              <a:off x="8947371" y="5520564"/>
              <a:ext cx="1600200" cy="151764"/>
              <a:chOff x="9144000" y="4757607"/>
              <a:chExt cx="1600200" cy="151764"/>
            </a:xfrm>
          </p:grpSpPr>
          <p:cxnSp>
            <p:nvCxnSpPr>
              <p:cNvPr id="90" name="Straight Arrow Connector 89"/>
              <p:cNvCxnSpPr/>
              <p:nvPr/>
            </p:nvCxnSpPr>
            <p:spPr>
              <a:xfrm>
                <a:off x="9151882" y="4833489"/>
                <a:ext cx="1592318" cy="0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/>
            </p:nvCxnSpPr>
            <p:spPr>
              <a:xfrm>
                <a:off x="9448800" y="4757607"/>
                <a:ext cx="0" cy="151764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/>
            </p:nvCxnSpPr>
            <p:spPr>
              <a:xfrm>
                <a:off x="9753600" y="4757607"/>
                <a:ext cx="0" cy="151764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/>
              <p:cNvCxnSpPr/>
              <p:nvPr/>
            </p:nvCxnSpPr>
            <p:spPr>
              <a:xfrm>
                <a:off x="10058400" y="4757607"/>
                <a:ext cx="0" cy="151764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/>
              <p:nvPr/>
            </p:nvCxnSpPr>
            <p:spPr>
              <a:xfrm>
                <a:off x="10363200" y="4757607"/>
                <a:ext cx="0" cy="151764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5" name="Oval 94"/>
              <p:cNvSpPr/>
              <p:nvPr/>
            </p:nvSpPr>
            <p:spPr>
              <a:xfrm>
                <a:off x="9144000" y="4795707"/>
                <a:ext cx="76198" cy="75564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6" name="Group 95"/>
            <p:cNvGrpSpPr/>
            <p:nvPr/>
          </p:nvGrpSpPr>
          <p:grpSpPr>
            <a:xfrm rot="10800000">
              <a:off x="6899640" y="5572792"/>
              <a:ext cx="914400" cy="151764"/>
              <a:chOff x="9144000" y="4757607"/>
              <a:chExt cx="914400" cy="151764"/>
            </a:xfrm>
          </p:grpSpPr>
          <p:cxnSp>
            <p:nvCxnSpPr>
              <p:cNvPr id="97" name="Straight Arrow Connector 96"/>
              <p:cNvCxnSpPr/>
              <p:nvPr/>
            </p:nvCxnSpPr>
            <p:spPr>
              <a:xfrm>
                <a:off x="9151882" y="4833489"/>
                <a:ext cx="906518" cy="0"/>
              </a:xfrm>
              <a:prstGeom prst="straightConnector1">
                <a:avLst/>
              </a:prstGeom>
              <a:ln w="38100">
                <a:solidFill>
                  <a:srgbClr val="00B0F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/>
            </p:nvCxnSpPr>
            <p:spPr>
              <a:xfrm>
                <a:off x="9448800" y="4757607"/>
                <a:ext cx="0" cy="151764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/>
              <p:cNvCxnSpPr/>
              <p:nvPr/>
            </p:nvCxnSpPr>
            <p:spPr>
              <a:xfrm>
                <a:off x="9753600" y="4757607"/>
                <a:ext cx="0" cy="151764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0" name="Oval 99"/>
              <p:cNvSpPr/>
              <p:nvPr/>
            </p:nvSpPr>
            <p:spPr>
              <a:xfrm>
                <a:off x="9144000" y="4795707"/>
                <a:ext cx="76198" cy="75564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1" name="TextBox 100"/>
                <p:cNvSpPr txBox="1"/>
                <p:nvPr/>
              </p:nvSpPr>
              <p:spPr>
                <a:xfrm>
                  <a:off x="10449110" y="5548172"/>
                  <a:ext cx="725214" cy="57438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groupChr>
                          <m:groupChrPr>
                            <m:chr m:val="→"/>
                            <m:pos m:val="top"/>
                            <m:vertJc m:val="bot"/>
                            <m:ctrlPr>
                              <a:rPr lang="en-US" sz="2500" i="1" smtClean="0">
                                <a:solidFill>
                                  <a:srgbClr val="C00000"/>
                                </a:solidFill>
                                <a:latin typeface="Cambria Math" panose="02040503050406030204"/>
                              </a:rPr>
                            </m:ctrlPr>
                          </m:groupChrPr>
                          <m:e>
                            <m:sSub>
                              <m:sSubPr>
                                <m:ctrlPr>
                                  <a:rPr lang="en-US" sz="2500" i="1">
                                    <a:solidFill>
                                      <a:srgbClr val="C00000"/>
                                    </a:solidFill>
                                    <a:latin typeface="Cambria Math" panose="02040503050406030204"/>
                                  </a:rPr>
                                </m:ctrlPr>
                              </m:sSubPr>
                              <m:e>
                                <m:r>
                                  <a:rPr lang="en-US" sz="25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sz="25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groupChr>
                      </m:oMath>
                    </m:oMathPara>
                  </a14:m>
                  <a:endParaRPr lang="en-US" sz="2500">
                    <a:solidFill>
                      <a:srgbClr val="C00000"/>
                    </a:solidFill>
                  </a:endParaRPr>
                </a:p>
              </p:txBody>
            </p:sp>
          </mc:Choice>
          <mc:Fallback>
            <p:sp>
              <p:nvSpPr>
                <p:cNvPr id="101" name="TextBox 10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49110" y="5548172"/>
                  <a:ext cx="725214" cy="574388"/>
                </a:xfrm>
                <a:prstGeom prst="rect">
                  <a:avLst/>
                </a:prstGeom>
                <a:blipFill rotWithShape="1">
                  <a:blip r:embed="rId4"/>
                </a:blipFill>
              </p:spPr>
              <p:txBody>
                <a:bodyPr/>
                <a:lstStyle/>
                <a:p>
                  <a:r>
                    <a:rPr lang="en-US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2" name="Text Box 21"/>
                <p:cNvSpPr txBox="1">
                  <a:spLocks noChangeArrowheads="1"/>
                </p:cNvSpPr>
                <p:nvPr/>
              </p:nvSpPr>
              <p:spPr bwMode="auto">
                <a:xfrm>
                  <a:off x="6525097" y="4898273"/>
                  <a:ext cx="615355" cy="63182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 eaLnBrk="0" hangingPunct="0">
                    <a:spcBef>
                      <a:spcPct val="50000"/>
                    </a:spcBef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groupChr>
                          <m:groupChrPr>
                            <m:chr m:val="→"/>
                            <m:pos m:val="top"/>
                            <m:vertJc m:val="bot"/>
                            <m:ctrlPr>
                              <a:rPr lang="en-US" sz="2800" i="1" smtClean="0">
                                <a:solidFill>
                                  <a:srgbClr val="0070C0"/>
                                </a:solidFill>
                                <a:latin typeface="Cambria Math" panose="02040503050406030204"/>
                              </a:rPr>
                            </m:ctrlPr>
                          </m:groupChrPr>
                          <m:e>
                            <m:sSub>
                              <m:sSubPr>
                                <m:ctrlPr>
                                  <a:rPr lang="en-US" sz="2800" i="1">
                                    <a:solidFill>
                                      <a:srgbClr val="0070C0"/>
                                    </a:solidFill>
                                    <a:latin typeface="Cambria Math" panose="02040503050406030204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groupChr>
                      </m:oMath>
                    </m:oMathPara>
                  </a14:m>
                  <a:endParaRPr lang="en-US" altLang="en-US" sz="2500" dirty="0">
                    <a:solidFill>
                      <a:srgbClr val="0070C0"/>
                    </a:solidFill>
                    <a:latin typeface="Tahoma" panose="020B0604030504040204" pitchFamily="34" charset="0"/>
                  </a:endParaRPr>
                </a:p>
              </p:txBody>
            </p:sp>
          </mc:Choice>
          <mc:Fallback>
            <p:sp>
              <p:nvSpPr>
                <p:cNvPr id="102" name="Text Box 2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6525097" y="4898273"/>
                  <a:ext cx="615355" cy="631825"/>
                </a:xfrm>
                <a:prstGeom prst="rect">
                  <a:avLst/>
                </a:prstGeom>
                <a:blipFill rotWithShape="1">
                  <a:blip r:embed="rId5"/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3" name="TextBox 102"/>
            <p:cNvSpPr txBox="1"/>
            <p:nvPr/>
          </p:nvSpPr>
          <p:spPr>
            <a:xfrm>
              <a:off x="9900707" y="5703453"/>
              <a:ext cx="906516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>
                  <a:latin typeface="Arial" panose="020B0604020202020204" pitchFamily="34" charset="0"/>
                  <a:cs typeface="Arial" panose="020B0604020202020204" pitchFamily="34" charset="0"/>
                </a:rPr>
                <a:t>5 N</a:t>
              </a:r>
              <a:endParaRPr lang="en-US" sz="25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30" name="Group 129"/>
          <p:cNvGrpSpPr/>
          <p:nvPr/>
        </p:nvGrpSpPr>
        <p:grpSpPr>
          <a:xfrm>
            <a:off x="8612356" y="5677826"/>
            <a:ext cx="1246437" cy="789717"/>
            <a:chOff x="8635077" y="5678708"/>
            <a:chExt cx="1246437" cy="789717"/>
          </a:xfrm>
        </p:grpSpPr>
        <p:grpSp>
          <p:nvGrpSpPr>
            <p:cNvPr id="104" name="Group 103"/>
            <p:cNvGrpSpPr/>
            <p:nvPr/>
          </p:nvGrpSpPr>
          <p:grpSpPr>
            <a:xfrm>
              <a:off x="8970092" y="5678708"/>
              <a:ext cx="624601" cy="151764"/>
              <a:chOff x="9144000" y="4757607"/>
              <a:chExt cx="624601" cy="151764"/>
            </a:xfrm>
          </p:grpSpPr>
          <p:cxnSp>
            <p:nvCxnSpPr>
              <p:cNvPr id="105" name="Straight Arrow Connector 104"/>
              <p:cNvCxnSpPr/>
              <p:nvPr/>
            </p:nvCxnSpPr>
            <p:spPr>
              <a:xfrm>
                <a:off x="9151882" y="4833489"/>
                <a:ext cx="616719" cy="0"/>
              </a:xfrm>
              <a:prstGeom prst="straightConnector1">
                <a:avLst/>
              </a:prstGeom>
              <a:ln w="38100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Connector 105"/>
              <p:cNvCxnSpPr/>
              <p:nvPr/>
            </p:nvCxnSpPr>
            <p:spPr>
              <a:xfrm>
                <a:off x="9448800" y="4757607"/>
                <a:ext cx="0" cy="151764"/>
              </a:xfrm>
              <a:prstGeom prst="line">
                <a:avLst/>
              </a:prstGeom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8" name="Oval 107"/>
              <p:cNvSpPr/>
              <p:nvPr/>
            </p:nvSpPr>
            <p:spPr>
              <a:xfrm>
                <a:off x="9144000" y="4795707"/>
                <a:ext cx="76198" cy="75564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0" name="TextBox 109"/>
            <p:cNvSpPr txBox="1"/>
            <p:nvPr/>
          </p:nvSpPr>
          <p:spPr>
            <a:xfrm>
              <a:off x="8635077" y="5991371"/>
              <a:ext cx="906516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>
                  <a:solidFill>
                    <a:srgbClr val="7030A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 N</a:t>
              </a:r>
              <a:endParaRPr lang="en-US" sz="250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2" name="TextBox 111"/>
                <p:cNvSpPr txBox="1"/>
                <p:nvPr/>
              </p:nvSpPr>
              <p:spPr>
                <a:xfrm>
                  <a:off x="9156300" y="5888386"/>
                  <a:ext cx="725214" cy="57438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groupChr>
                          <m:groupChrPr>
                            <m:chr m:val="→"/>
                            <m:pos m:val="top"/>
                            <m:vertJc m:val="bot"/>
                            <m:ctrlPr>
                              <a:rPr lang="en-US" sz="2500" b="1" i="1" smtClean="0">
                                <a:solidFill>
                                  <a:srgbClr val="7030A0"/>
                                </a:solidFill>
                                <a:latin typeface="Cambria Math" panose="02040503050406030204"/>
                              </a:rPr>
                            </m:ctrlPr>
                          </m:groupChrPr>
                          <m:e>
                            <m:r>
                              <a:rPr lang="en-US" sz="2500" b="1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𝑭</m:t>
                            </m:r>
                          </m:e>
                        </m:groupChr>
                      </m:oMath>
                    </m:oMathPara>
                  </a14:m>
                  <a:endParaRPr lang="en-US" sz="2500" b="1">
                    <a:solidFill>
                      <a:srgbClr val="7030A0"/>
                    </a:solidFill>
                  </a:endParaRPr>
                </a:p>
              </p:txBody>
            </p:sp>
          </mc:Choice>
          <mc:Fallback>
            <p:sp>
              <p:nvSpPr>
                <p:cNvPr id="112" name="TextBox 1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56300" y="5888386"/>
                  <a:ext cx="725214" cy="574388"/>
                </a:xfrm>
                <a:prstGeom prst="rect">
                  <a:avLst/>
                </a:prstGeom>
                <a:blipFill rotWithShape="1">
                  <a:blip r:embed="rId7"/>
                </a:blipFill>
              </p:spPr>
              <p:txBody>
                <a:bodyPr/>
                <a:lstStyle/>
                <a:p>
                  <a:r>
                    <a:rPr lang="en-US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9" name="Group 128"/>
          <p:cNvGrpSpPr/>
          <p:nvPr/>
        </p:nvGrpSpPr>
        <p:grpSpPr>
          <a:xfrm>
            <a:off x="8909272" y="4210777"/>
            <a:ext cx="3212224" cy="862289"/>
            <a:chOff x="8909272" y="4210777"/>
            <a:chExt cx="3212224" cy="862289"/>
          </a:xfrm>
        </p:grpSpPr>
        <p:grpSp>
          <p:nvGrpSpPr>
            <p:cNvPr id="128" name="Group 127"/>
            <p:cNvGrpSpPr/>
            <p:nvPr/>
          </p:nvGrpSpPr>
          <p:grpSpPr>
            <a:xfrm>
              <a:off x="8909272" y="4210777"/>
              <a:ext cx="2749328" cy="165852"/>
              <a:chOff x="8909272" y="4210777"/>
              <a:chExt cx="2749328" cy="165852"/>
            </a:xfrm>
          </p:grpSpPr>
          <p:grpSp>
            <p:nvGrpSpPr>
              <p:cNvPr id="113" name="Group 112"/>
              <p:cNvGrpSpPr/>
              <p:nvPr/>
            </p:nvGrpSpPr>
            <p:grpSpPr>
              <a:xfrm>
                <a:off x="8909272" y="4210777"/>
                <a:ext cx="2749328" cy="151764"/>
                <a:chOff x="9144000" y="4757607"/>
                <a:chExt cx="2749328" cy="151764"/>
              </a:xfrm>
            </p:grpSpPr>
            <p:cxnSp>
              <p:nvCxnSpPr>
                <p:cNvPr id="114" name="Straight Arrow Connector 113"/>
                <p:cNvCxnSpPr/>
                <p:nvPr/>
              </p:nvCxnSpPr>
              <p:spPr>
                <a:xfrm>
                  <a:off x="9151882" y="4833489"/>
                  <a:ext cx="2741446" cy="0"/>
                </a:xfrm>
                <a:prstGeom prst="straightConnector1">
                  <a:avLst/>
                </a:prstGeom>
                <a:ln w="38100">
                  <a:solidFill>
                    <a:srgbClr val="7030A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5" name="Straight Connector 114"/>
                <p:cNvCxnSpPr/>
                <p:nvPr/>
              </p:nvCxnSpPr>
              <p:spPr>
                <a:xfrm>
                  <a:off x="9448800" y="4757607"/>
                  <a:ext cx="0" cy="151764"/>
                </a:xfrm>
                <a:prstGeom prst="line">
                  <a:avLst/>
                </a:prstGeom>
                <a:ln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6" name="Straight Connector 115"/>
                <p:cNvCxnSpPr/>
                <p:nvPr/>
              </p:nvCxnSpPr>
              <p:spPr>
                <a:xfrm>
                  <a:off x="9753600" y="4757607"/>
                  <a:ext cx="0" cy="151764"/>
                </a:xfrm>
                <a:prstGeom prst="line">
                  <a:avLst/>
                </a:prstGeom>
                <a:ln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7" name="Straight Connector 116"/>
                <p:cNvCxnSpPr/>
                <p:nvPr/>
              </p:nvCxnSpPr>
              <p:spPr>
                <a:xfrm>
                  <a:off x="10058400" y="4757607"/>
                  <a:ext cx="0" cy="151764"/>
                </a:xfrm>
                <a:prstGeom prst="line">
                  <a:avLst/>
                </a:prstGeom>
                <a:ln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8" name="Straight Connector 117"/>
                <p:cNvCxnSpPr/>
                <p:nvPr/>
              </p:nvCxnSpPr>
              <p:spPr>
                <a:xfrm>
                  <a:off x="10363200" y="4757607"/>
                  <a:ext cx="0" cy="151764"/>
                </a:xfrm>
                <a:prstGeom prst="line">
                  <a:avLst/>
                </a:prstGeom>
                <a:ln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9" name="Oval 118"/>
                <p:cNvSpPr/>
                <p:nvPr/>
              </p:nvSpPr>
              <p:spPr>
                <a:xfrm>
                  <a:off x="9144000" y="4795707"/>
                  <a:ext cx="76198" cy="75564"/>
                </a:xfrm>
                <a:prstGeom prst="ellipse">
                  <a:avLst/>
                </a:prstGeom>
                <a:solidFill>
                  <a:srgbClr val="7030A0"/>
                </a:solidFill>
                <a:ln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121" name="Straight Connector 120"/>
              <p:cNvCxnSpPr/>
              <p:nvPr/>
            </p:nvCxnSpPr>
            <p:spPr>
              <a:xfrm>
                <a:off x="10506297" y="4210777"/>
                <a:ext cx="0" cy="151764"/>
              </a:xfrm>
              <a:prstGeom prst="line">
                <a:avLst/>
              </a:prstGeom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/>
              <p:cNvCxnSpPr/>
              <p:nvPr/>
            </p:nvCxnSpPr>
            <p:spPr>
              <a:xfrm>
                <a:off x="10868904" y="4214465"/>
                <a:ext cx="0" cy="151764"/>
              </a:xfrm>
              <a:prstGeom prst="line">
                <a:avLst/>
              </a:prstGeom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/>
              <p:cNvCxnSpPr/>
              <p:nvPr/>
            </p:nvCxnSpPr>
            <p:spPr>
              <a:xfrm>
                <a:off x="11277600" y="4224865"/>
                <a:ext cx="0" cy="151764"/>
              </a:xfrm>
              <a:prstGeom prst="line">
                <a:avLst/>
              </a:prstGeom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6" name="TextBox 125"/>
                <p:cNvSpPr txBox="1"/>
                <p:nvPr/>
              </p:nvSpPr>
              <p:spPr>
                <a:xfrm>
                  <a:off x="11396282" y="4348274"/>
                  <a:ext cx="725214" cy="57438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groupChr>
                          <m:groupChrPr>
                            <m:chr m:val="→"/>
                            <m:pos m:val="top"/>
                            <m:vertJc m:val="bot"/>
                            <m:ctrlPr>
                              <a:rPr lang="en-US" sz="2500" b="1" i="1" smtClean="0">
                                <a:solidFill>
                                  <a:srgbClr val="7030A0"/>
                                </a:solidFill>
                                <a:latin typeface="Cambria Math" panose="02040503050406030204"/>
                              </a:rPr>
                            </m:ctrlPr>
                          </m:groupChrPr>
                          <m:e>
                            <m:r>
                              <a:rPr lang="en-US" sz="2500" b="1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𝑭</m:t>
                            </m:r>
                          </m:e>
                        </m:groupChr>
                      </m:oMath>
                    </m:oMathPara>
                  </a14:m>
                  <a:endParaRPr lang="en-US" sz="2500" b="1">
                    <a:solidFill>
                      <a:srgbClr val="7030A0"/>
                    </a:solidFill>
                  </a:endParaRPr>
                </a:p>
              </p:txBody>
            </p:sp>
          </mc:Choice>
          <mc:Fallback>
            <p:sp>
              <p:nvSpPr>
                <p:cNvPr id="126" name="TextBox 12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96282" y="4348274"/>
                  <a:ext cx="725214" cy="574388"/>
                </a:xfrm>
                <a:prstGeom prst="rect">
                  <a:avLst/>
                </a:prstGeom>
                <a:blipFill rotWithShape="1">
                  <a:blip r:embed="rId7"/>
                </a:blipFill>
              </p:spPr>
              <p:txBody>
                <a:bodyPr/>
                <a:lstStyle/>
                <a:p>
                  <a:r>
                    <a:rPr lang="en-US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7" name="TextBox 126"/>
            <p:cNvSpPr txBox="1"/>
            <p:nvPr/>
          </p:nvSpPr>
          <p:spPr>
            <a:xfrm>
              <a:off x="10944774" y="4596012"/>
              <a:ext cx="906516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>
                  <a:solidFill>
                    <a:srgbClr val="7030A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8 N</a:t>
              </a:r>
              <a:endParaRPr lang="en-US" sz="250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31" name="TextBox 130"/>
          <p:cNvSpPr txBox="1"/>
          <p:nvPr/>
        </p:nvSpPr>
        <p:spPr>
          <a:xfrm>
            <a:off x="817070" y="2475899"/>
            <a:ext cx="10388021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500">
                <a:latin typeface="Arial" panose="020B0604020202020204" pitchFamily="34" charset="0"/>
                <a:cs typeface="Arial" panose="020B0604020202020204" pitchFamily="34" charset="0"/>
              </a:rPr>
              <a:t>2. Nêu quy tắc tổng hợp hai lực cùng phương.</a:t>
            </a:r>
            <a:endParaRPr lang="en-US" sz="25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818507" y="2045129"/>
            <a:ext cx="10388021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500">
                <a:latin typeface="Arial" panose="020B0604020202020204" pitchFamily="34" charset="0"/>
                <a:cs typeface="Arial" panose="020B0604020202020204" pitchFamily="34" charset="0"/>
              </a:rPr>
              <a:t>b)  Vật chịu tác dụng của hai lực cùng phương, ngược chiều</a:t>
            </a:r>
            <a:endParaRPr lang="en-US" sz="25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36" name="Group 135"/>
          <p:cNvGrpSpPr/>
          <p:nvPr/>
        </p:nvGrpSpPr>
        <p:grpSpPr>
          <a:xfrm>
            <a:off x="1062846" y="4760442"/>
            <a:ext cx="4621936" cy="1419756"/>
            <a:chOff x="1062846" y="4760442"/>
            <a:chExt cx="4621936" cy="1419756"/>
          </a:xfrm>
        </p:grpSpPr>
        <p:pic>
          <p:nvPicPr>
            <p:cNvPr id="70" name="Picture 69" descr="A picture containing icon&#10;&#10;Description automatically generated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34" t="21111" r="2311" b="14445"/>
            <a:stretch>
              <a:fillRect/>
            </a:stretch>
          </p:blipFill>
          <p:spPr>
            <a:xfrm>
              <a:off x="2203221" y="4963621"/>
              <a:ext cx="1690859" cy="1154850"/>
            </a:xfrm>
            <a:prstGeom prst="rect">
              <a:avLst/>
            </a:prstGeom>
          </p:spPr>
        </p:pic>
        <p:sp>
          <p:nvSpPr>
            <p:cNvPr id="71" name="Rectangle 70"/>
            <p:cNvSpPr/>
            <p:nvPr/>
          </p:nvSpPr>
          <p:spPr bwMode="auto">
            <a:xfrm>
              <a:off x="1803174" y="6063331"/>
              <a:ext cx="2819400" cy="116867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85000"/>
                    <a:shade val="30000"/>
                    <a:satMod val="115000"/>
                  </a:schemeClr>
                </a:gs>
                <a:gs pos="50000">
                  <a:schemeClr val="bg1">
                    <a:lumMod val="85000"/>
                    <a:shade val="67500"/>
                    <a:satMod val="115000"/>
                  </a:schemeClr>
                </a:gs>
                <a:gs pos="100000">
                  <a:schemeClr val="bg1">
                    <a:lumMod val="85000"/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/>
            <a:lstStyle/>
            <a:p>
              <a:pPr>
                <a:spcBef>
                  <a:spcPct val="0"/>
                </a:spcBef>
              </a:pPr>
              <a:endParaRPr lang="en-US" sz="200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2" name="TextBox 71"/>
                <p:cNvSpPr txBox="1"/>
                <p:nvPr/>
              </p:nvSpPr>
              <p:spPr>
                <a:xfrm>
                  <a:off x="5004797" y="4839770"/>
                  <a:ext cx="679985" cy="57438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groupChr>
                          <m:groupChrPr>
                            <m:chr m:val="→"/>
                            <m:pos m:val="top"/>
                            <m:vertJc m:val="bot"/>
                            <m:ctrlPr>
                              <a:rPr lang="en-US" sz="2500" i="1" smtClean="0">
                                <a:solidFill>
                                  <a:srgbClr val="C00000"/>
                                </a:solidFill>
                                <a:latin typeface="Cambria Math" panose="02040503050406030204"/>
                              </a:rPr>
                            </m:ctrlPr>
                          </m:groupChrPr>
                          <m:e>
                            <m:sSub>
                              <m:sSubPr>
                                <m:ctrlPr>
                                  <a:rPr lang="en-US" sz="2500" i="1">
                                    <a:solidFill>
                                      <a:srgbClr val="C00000"/>
                                    </a:solidFill>
                                    <a:latin typeface="Cambria Math" panose="02040503050406030204"/>
                                  </a:rPr>
                                </m:ctrlPr>
                              </m:sSubPr>
                              <m:e>
                                <m:r>
                                  <a:rPr lang="en-US" sz="25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sz="25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groupChr>
                      </m:oMath>
                    </m:oMathPara>
                  </a14:m>
                  <a:endParaRPr lang="en-US" sz="2500">
                    <a:solidFill>
                      <a:srgbClr val="C00000"/>
                    </a:solidFill>
                  </a:endParaRPr>
                </a:p>
              </p:txBody>
            </p:sp>
          </mc:Choice>
          <mc:Fallback>
            <p:sp>
              <p:nvSpPr>
                <p:cNvPr id="72" name="TextBox 7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04797" y="4839770"/>
                  <a:ext cx="679985" cy="574388"/>
                </a:xfrm>
                <a:prstGeom prst="rect">
                  <a:avLst/>
                </a:prstGeom>
                <a:blipFill rotWithShape="1">
                  <a:blip r:embed="rId8"/>
                </a:blipFill>
              </p:spPr>
              <p:txBody>
                <a:bodyPr/>
                <a:lstStyle/>
                <a:p>
                  <a:r>
                    <a:rPr lang="en-US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3" name="Text Box 21"/>
                <p:cNvSpPr txBox="1">
                  <a:spLocks noChangeArrowheads="1"/>
                </p:cNvSpPr>
                <p:nvPr/>
              </p:nvSpPr>
              <p:spPr bwMode="auto">
                <a:xfrm>
                  <a:off x="1062846" y="4760442"/>
                  <a:ext cx="615355" cy="63182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 eaLnBrk="0" hangingPunct="0">
                    <a:spcBef>
                      <a:spcPct val="50000"/>
                    </a:spcBef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groupChr>
                          <m:groupChrPr>
                            <m:chr m:val="→"/>
                            <m:pos m:val="top"/>
                            <m:vertJc m:val="bot"/>
                            <m:ctrlPr>
                              <a:rPr lang="en-US" sz="2800" i="1" smtClean="0">
                                <a:solidFill>
                                  <a:srgbClr val="0070C0"/>
                                </a:solidFill>
                                <a:latin typeface="Cambria Math" panose="02040503050406030204"/>
                              </a:rPr>
                            </m:ctrlPr>
                          </m:groupChrPr>
                          <m:e>
                            <m:sSub>
                              <m:sSubPr>
                                <m:ctrlPr>
                                  <a:rPr lang="en-US" sz="2800" i="1">
                                    <a:solidFill>
                                      <a:srgbClr val="0070C0"/>
                                    </a:solidFill>
                                    <a:latin typeface="Cambria Math" panose="02040503050406030204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groupChr>
                      </m:oMath>
                    </m:oMathPara>
                  </a14:m>
                  <a:endParaRPr lang="en-US" altLang="en-US" sz="2500" dirty="0">
                    <a:solidFill>
                      <a:srgbClr val="0070C0"/>
                    </a:solidFill>
                    <a:latin typeface="Tahoma" panose="020B0604030504040204" pitchFamily="34" charset="0"/>
                  </a:endParaRPr>
                </a:p>
              </p:txBody>
            </p:sp>
          </mc:Choice>
          <mc:Fallback>
            <p:sp>
              <p:nvSpPr>
                <p:cNvPr id="73" name="Text Box 2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062846" y="4760442"/>
                  <a:ext cx="615355" cy="631825"/>
                </a:xfrm>
                <a:prstGeom prst="rect">
                  <a:avLst/>
                </a:prstGeom>
                <a:blipFill rotWithShape="1">
                  <a:blip r:embed="rId5"/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74" name="Group 73"/>
            <p:cNvGrpSpPr/>
            <p:nvPr/>
          </p:nvGrpSpPr>
          <p:grpSpPr>
            <a:xfrm>
              <a:off x="3810000" y="5474185"/>
              <a:ext cx="1600200" cy="75564"/>
              <a:chOff x="9144000" y="4795707"/>
              <a:chExt cx="1600200" cy="75564"/>
            </a:xfrm>
          </p:grpSpPr>
          <p:cxnSp>
            <p:nvCxnSpPr>
              <p:cNvPr id="75" name="Straight Arrow Connector 74"/>
              <p:cNvCxnSpPr/>
              <p:nvPr/>
            </p:nvCxnSpPr>
            <p:spPr>
              <a:xfrm>
                <a:off x="9151882" y="4833489"/>
                <a:ext cx="1592318" cy="0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6" name="Oval 75"/>
              <p:cNvSpPr/>
              <p:nvPr/>
            </p:nvSpPr>
            <p:spPr>
              <a:xfrm>
                <a:off x="9144000" y="4795707"/>
                <a:ext cx="76198" cy="75564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7" name="Group 76"/>
            <p:cNvGrpSpPr/>
            <p:nvPr/>
          </p:nvGrpSpPr>
          <p:grpSpPr>
            <a:xfrm rot="10800000">
              <a:off x="1416827" y="5469350"/>
              <a:ext cx="914400" cy="75564"/>
              <a:chOff x="9144000" y="4795707"/>
              <a:chExt cx="914400" cy="75564"/>
            </a:xfrm>
          </p:grpSpPr>
          <p:cxnSp>
            <p:nvCxnSpPr>
              <p:cNvPr id="78" name="Straight Arrow Connector 77"/>
              <p:cNvCxnSpPr/>
              <p:nvPr/>
            </p:nvCxnSpPr>
            <p:spPr>
              <a:xfrm>
                <a:off x="9151882" y="4833489"/>
                <a:ext cx="906518" cy="0"/>
              </a:xfrm>
              <a:prstGeom prst="straightConnector1">
                <a:avLst/>
              </a:prstGeom>
              <a:ln w="38100">
                <a:solidFill>
                  <a:srgbClr val="00B0F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9" name="Oval 78"/>
              <p:cNvSpPr/>
              <p:nvPr/>
            </p:nvSpPr>
            <p:spPr>
              <a:xfrm>
                <a:off x="9144000" y="4795707"/>
                <a:ext cx="76198" cy="75564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3" name="TextBox 132"/>
            <p:cNvSpPr txBox="1"/>
            <p:nvPr/>
          </p:nvSpPr>
          <p:spPr>
            <a:xfrm>
              <a:off x="1549459" y="4922662"/>
              <a:ext cx="906516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>
                  <a:latin typeface="Arial" panose="020B0604020202020204" pitchFamily="34" charset="0"/>
                  <a:cs typeface="Arial" panose="020B0604020202020204" pitchFamily="34" charset="0"/>
                </a:rPr>
                <a:t>3 N</a:t>
              </a:r>
              <a:endParaRPr lang="en-US" sz="25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4" name="TextBox 133"/>
            <p:cNvSpPr txBox="1"/>
            <p:nvPr/>
          </p:nvSpPr>
          <p:spPr>
            <a:xfrm>
              <a:off x="4198882" y="4996894"/>
              <a:ext cx="906516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>
                  <a:latin typeface="Arial" panose="020B0604020202020204" pitchFamily="34" charset="0"/>
                  <a:cs typeface="Arial" panose="020B0604020202020204" pitchFamily="34" charset="0"/>
                </a:rPr>
                <a:t>5 N</a:t>
              </a:r>
              <a:endParaRPr lang="en-US" sz="25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31" grpId="0"/>
      <p:bldP spid="13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5" descr="empty-blue-rectangle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898" y="1152623"/>
            <a:ext cx="11575321" cy="2366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/>
              <p:cNvSpPr txBox="1"/>
              <p:nvPr/>
            </p:nvSpPr>
            <p:spPr>
              <a:xfrm>
                <a:off x="777547" y="1205761"/>
                <a:ext cx="10500053" cy="98956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500">
                    <a:latin typeface="Arial" panose="020B0604020202020204" pitchFamily="34" charset="0"/>
                    <a:cs typeface="Arial" panose="020B0604020202020204" pitchFamily="34" charset="0"/>
                  </a:rPr>
                  <a:t>Để tổng hợp hai lực đồng quy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i="1">
                            <a:latin typeface="Cambria Math" panose="02040503050406030204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F</m:t>
                        </m:r>
                        <m:r>
                          <a:rPr lang="en-US" sz="2400" baseline="-2500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acc>
                  </m:oMath>
                </a14:m>
                <a:r>
                  <a:rPr lang="en-US" sz="2400"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và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i="1">
                            <a:latin typeface="Cambria Math" panose="02040503050406030204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F</m:t>
                        </m:r>
                        <m:r>
                          <a:rPr lang="en-US" sz="2400" baseline="-2500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acc>
                  </m:oMath>
                </a14:m>
                <a:r>
                  <a:rPr lang="en-US" sz="2500">
                    <a:latin typeface="Arial" panose="020B0604020202020204" pitchFamily="34" charset="0"/>
                    <a:cs typeface="Arial" panose="020B0604020202020204" pitchFamily="34" charset="0"/>
                  </a:rPr>
                  <a:t> ta sử dụng quy tắc HBH.</a:t>
                </a:r>
                <a:endParaRPr lang="en-US" sz="250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r>
                  <a:rPr lang="en-US" sz="2500">
                    <a:latin typeface="Arial" panose="020B0604020202020204" pitchFamily="34" charset="0"/>
                    <a:cs typeface="Arial" panose="020B0604020202020204" pitchFamily="34" charset="0"/>
                  </a:rPr>
                  <a:t>Bước 1: Vẽ hai vectơ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800" i="1">
                            <a:latin typeface="Cambria Math" panose="02040503050406030204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sz="2800">
                            <a:latin typeface="Cambria Math" panose="02040503050406030204" pitchFamily="18" charset="0"/>
                          </a:rPr>
                          <m:t>F</m:t>
                        </m:r>
                        <m:r>
                          <a:rPr lang="en-US" sz="2800" baseline="-2500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acc>
                  </m:oMath>
                </a14:m>
                <a:r>
                  <a:rPr lang="en-US" sz="2800"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và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800" i="1">
                            <a:latin typeface="Cambria Math" panose="02040503050406030204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sz="2800">
                            <a:latin typeface="Cambria Math" panose="02040503050406030204" pitchFamily="18" charset="0"/>
                          </a:rPr>
                          <m:t>F</m:t>
                        </m:r>
                        <m:r>
                          <a:rPr lang="en-US" sz="2800" baseline="-2500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acc>
                    <m:r>
                      <a:rPr lang="en-US" sz="2800" i="1" baseline="-2500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500">
                    <a:latin typeface="Arial" panose="020B0604020202020204" pitchFamily="34" charset="0"/>
                    <a:cs typeface="Arial" panose="020B0604020202020204" pitchFamily="34" charset="0"/>
                  </a:rPr>
                  <a:t> đồng quy tại O. </a:t>
                </a:r>
                <a:endParaRPr lang="en-US" sz="25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547" y="1205761"/>
                <a:ext cx="10500053" cy="989566"/>
              </a:xfrm>
              <a:prstGeom prst="rect">
                <a:avLst/>
              </a:prstGeom>
              <a:blipFill rotWithShape="1">
                <a:blip r:embed="rId2"/>
                <a:stretch>
                  <a:fillRect l="-3" t="-54" b="-564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/>
          <p:cNvGrpSpPr/>
          <p:nvPr/>
        </p:nvGrpSpPr>
        <p:grpSpPr>
          <a:xfrm>
            <a:off x="-29497" y="65600"/>
            <a:ext cx="8603569" cy="542538"/>
            <a:chOff x="74035" y="2231322"/>
            <a:chExt cx="8550261" cy="757342"/>
          </a:xfrm>
        </p:grpSpPr>
        <p:grpSp>
          <p:nvGrpSpPr>
            <p:cNvPr id="12" name="Group 70"/>
            <p:cNvGrpSpPr/>
            <p:nvPr/>
          </p:nvGrpSpPr>
          <p:grpSpPr bwMode="auto">
            <a:xfrm>
              <a:off x="286108" y="2280389"/>
              <a:ext cx="7415094" cy="708275"/>
              <a:chOff x="564747" y="3403331"/>
              <a:chExt cx="3818427" cy="1364238"/>
            </a:xfrm>
          </p:grpSpPr>
          <p:pic>
            <p:nvPicPr>
              <p:cNvPr id="17" name="Picture 8" descr="empty-green-rectangle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64747" y="3403331"/>
                <a:ext cx="3818427" cy="13642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8" name="Picture 9" descr="green-top-faded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6200000">
                <a:off x="205129" y="3887447"/>
                <a:ext cx="1273934" cy="3960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3" name="TextBox 12"/>
            <p:cNvSpPr txBox="1"/>
            <p:nvPr/>
          </p:nvSpPr>
          <p:spPr bwMode="auto">
            <a:xfrm>
              <a:off x="74035" y="2267003"/>
              <a:ext cx="1501326" cy="68741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sz="260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chemeClr val="tx1"/>
                  </a:solidFill>
                  <a:effectLst>
                    <a:glow rad="101600">
                      <a:schemeClr val="accent4">
                        <a:satMod val="175000"/>
                        <a:alpha val="40000"/>
                      </a:schemeClr>
                    </a:glow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I</a:t>
              </a:r>
              <a:endParaRPr lang="en-US" sz="26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tx1"/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Rectangle 1026060"/>
            <p:cNvSpPr>
              <a:spLocks noChangeArrowheads="1"/>
            </p:cNvSpPr>
            <p:nvPr/>
          </p:nvSpPr>
          <p:spPr bwMode="auto">
            <a:xfrm>
              <a:off x="1209204" y="2231322"/>
              <a:ext cx="7415092" cy="756153"/>
            </a:xfrm>
            <a:prstGeom prst="rect">
              <a:avLst/>
            </a:prstGeom>
            <a:noFill/>
            <a:ln w="9525" algn="ctr">
              <a:noFill/>
              <a:miter lim="800000"/>
            </a:ln>
          </p:spPr>
          <p:txBody>
            <a:bodyPr wrap="square" lIns="109728" tIns="54864" rIns="109728" bIns="54864">
              <a:spAutoFit/>
            </a:bodyPr>
            <a:lstStyle>
              <a:lvl1pPr marL="287655" indent="-287655" defTabSz="1095375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1095375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1095375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1095375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1095375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defTabSz="1095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defTabSz="1095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defTabSz="1095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defTabSz="1095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indent="0" defTabSz="1095375">
                <a:buClr>
                  <a:schemeClr val="tx2"/>
                </a:buClr>
                <a:buSzPct val="95000"/>
                <a:defRPr/>
              </a:pPr>
              <a:r>
                <a:rPr lang="en-US" sz="2800" i="1">
                  <a:cs typeface="Arial" panose="020B0604020202020204" pitchFamily="34" charset="0"/>
                </a:rPr>
                <a:t>Tổng hợp lực – hợp lực tác dụng</a:t>
              </a:r>
              <a:endParaRPr lang="en-US" sz="2800" dirty="0">
                <a:cs typeface="Arial" panose="020B0604020202020204" pitchFamily="34" charset="0"/>
              </a:endParaRPr>
            </a:p>
          </p:txBody>
        </p:sp>
      </p:grpSp>
      <p:sp>
        <p:nvSpPr>
          <p:cNvPr id="19" name="Text Box 5"/>
          <p:cNvSpPr txBox="1">
            <a:spLocks noChangeArrowheads="1"/>
          </p:cNvSpPr>
          <p:nvPr/>
        </p:nvSpPr>
        <p:spPr bwMode="auto">
          <a:xfrm>
            <a:off x="301823" y="632845"/>
            <a:ext cx="9908977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2600" i="1">
                <a:solidFill>
                  <a:srgbClr val="0070C0"/>
                </a:solidFill>
                <a:cs typeface="Arial" panose="020B0604020202020204" pitchFamily="34" charset="0"/>
              </a:rPr>
              <a:t>2. Tổng hợp hai lực đồng quy – Quy tắc hình bình hành (HBH)</a:t>
            </a:r>
            <a:endParaRPr lang="en-US" altLang="en-US" sz="2600">
              <a:solidFill>
                <a:srgbClr val="0070C0"/>
              </a:solidFill>
              <a:cs typeface="Arial" panose="020B060402020202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08156" y="4740072"/>
            <a:ext cx="3458826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500" i="1">
                <a:latin typeface="Arial" panose="020B0604020202020204" pitchFamily="34" charset="0"/>
                <a:cs typeface="Arial" panose="020B0604020202020204" pitchFamily="34" charset="0"/>
              </a:rPr>
              <a:t>Tổng hợp lực theo quy tắc hình bình hành </a:t>
            </a:r>
            <a:endParaRPr lang="en-US" sz="2500" i="1"/>
          </a:p>
        </p:txBody>
      </p:sp>
      <p:sp>
        <p:nvSpPr>
          <p:cNvPr id="37" name="Line 9"/>
          <p:cNvSpPr>
            <a:spLocks noChangeShapeType="1"/>
          </p:cNvSpPr>
          <p:nvPr/>
        </p:nvSpPr>
        <p:spPr bwMode="auto">
          <a:xfrm flipV="1">
            <a:off x="9021762" y="4782496"/>
            <a:ext cx="1939925" cy="1336675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" name="Line 13"/>
          <p:cNvSpPr>
            <a:spLocks noChangeShapeType="1"/>
          </p:cNvSpPr>
          <p:nvPr/>
        </p:nvSpPr>
        <p:spPr bwMode="auto">
          <a:xfrm>
            <a:off x="7515223" y="4061771"/>
            <a:ext cx="3446463" cy="720725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" name="Line 15"/>
          <p:cNvSpPr>
            <a:spLocks noChangeShapeType="1"/>
          </p:cNvSpPr>
          <p:nvPr/>
        </p:nvSpPr>
        <p:spPr bwMode="auto">
          <a:xfrm flipV="1">
            <a:off x="5562600" y="4793605"/>
            <a:ext cx="5399087" cy="552450"/>
          </a:xfrm>
          <a:prstGeom prst="line">
            <a:avLst/>
          </a:prstGeom>
          <a:noFill/>
          <a:ln w="44450">
            <a:solidFill>
              <a:srgbClr val="FC2602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250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7" name="Object 4"/>
              <p:cNvSpPr txBox="1"/>
              <p:nvPr/>
            </p:nvSpPr>
            <p:spPr bwMode="auto">
              <a:xfrm>
                <a:off x="9050336" y="3755448"/>
                <a:ext cx="3635708" cy="720725"/>
              </a:xfrm>
              <a:prstGeom prst="rect">
                <a:avLst/>
              </a:prstGeom>
              <a:noFill/>
              <a:ln w="38100" cmpd="sng">
                <a:noFill/>
                <a:miter lim="800000"/>
              </a:ln>
              <a:effectLst/>
            </p:spPr>
            <p:txBody>
              <a:bodyPr>
                <a:no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groupChr>
                        <m:groupChrPr>
                          <m:chr m:val="→"/>
                          <m:pos m:val="top"/>
                          <m:vertJc m:val="bot"/>
                          <m:ctrlPr>
                            <a:rPr lang="en-US" sz="3000" i="1" smtClean="0">
                              <a:solidFill>
                                <a:srgbClr val="FF0000"/>
                              </a:solidFill>
                              <a:latin typeface="Cambria Math" panose="02040503050406030204"/>
                            </a:rPr>
                          </m:ctrlPr>
                        </m:groupChrPr>
                        <m:e>
                          <m:r>
                            <a:rPr lang="en-US" sz="3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</m:groupChr>
                      <m:r>
                        <a:rPr lang="en-US" sz="3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groupChr>
                        <m:groupChrPr>
                          <m:chr m:val="→"/>
                          <m:pos m:val="top"/>
                          <m:vertJc m:val="bot"/>
                          <m:ctrlPr>
                            <a:rPr lang="en-US" sz="3000" i="1" smtClean="0">
                              <a:solidFill>
                                <a:srgbClr val="0070C0"/>
                              </a:solidFill>
                              <a:latin typeface="Cambria Math" panose="02040503050406030204"/>
                            </a:rPr>
                          </m:ctrlPr>
                        </m:groupChrPr>
                        <m:e>
                          <m:sSub>
                            <m:sSubPr>
                              <m:ctrlPr>
                                <a:rPr lang="en-US" sz="3000" i="1">
                                  <a:solidFill>
                                    <a:srgbClr val="0070C0"/>
                                  </a:solidFill>
                                  <a:latin typeface="Cambria Math" panose="02040503050406030204"/>
                                </a:rPr>
                              </m:ctrlPr>
                            </m:sSubPr>
                            <m:e>
                              <m:r>
                                <a:rPr lang="en-US" sz="3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sz="3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groupChr>
                      <m:r>
                        <a:rPr lang="en-US" sz="3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groupChr>
                        <m:groupChrPr>
                          <m:chr m:val="→"/>
                          <m:pos m:val="top"/>
                          <m:vertJc m:val="bot"/>
                          <m:ctrlPr>
                            <a:rPr lang="en-US" sz="3000" i="1" smtClean="0">
                              <a:solidFill>
                                <a:srgbClr val="0070C0"/>
                              </a:solidFill>
                              <a:latin typeface="Cambria Math" panose="02040503050406030204"/>
                            </a:rPr>
                          </m:ctrlPr>
                        </m:groupChrPr>
                        <m:e>
                          <m:sSub>
                            <m:sSubPr>
                              <m:ctrlPr>
                                <a:rPr lang="en-US" sz="3000" i="1">
                                  <a:solidFill>
                                    <a:srgbClr val="0070C0"/>
                                  </a:solidFill>
                                  <a:latin typeface="Cambria Math" panose="02040503050406030204"/>
                                </a:rPr>
                              </m:ctrlPr>
                            </m:sSubPr>
                            <m:e>
                              <m:r>
                                <a:rPr lang="en-US" sz="3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sz="3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groupChr>
                    </m:oMath>
                  </m:oMathPara>
                </a14:m>
                <a:endParaRPr lang="en-US" sz="3000"/>
              </a:p>
            </p:txBody>
          </p:sp>
        </mc:Choice>
        <mc:Fallback>
          <p:sp>
            <p:nvSpPr>
              <p:cNvPr id="57" name="Object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050336" y="3755448"/>
                <a:ext cx="3635708" cy="720725"/>
              </a:xfrm>
              <a:prstGeom prst="rect">
                <a:avLst/>
              </a:prstGeom>
              <a:blipFill rotWithShape="1">
                <a:blip r:embed="rId5"/>
                <a:stretch>
                  <a:fillRect l="-9" t="-8" b="8"/>
                </a:stretch>
              </a:blipFill>
              <a:ln w="38100" cmpd="sng">
                <a:noFill/>
                <a:miter lim="800000"/>
              </a:ln>
              <a:effectLst/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/>
          <p:cNvGrpSpPr/>
          <p:nvPr/>
        </p:nvGrpSpPr>
        <p:grpSpPr>
          <a:xfrm>
            <a:off x="5257800" y="3429001"/>
            <a:ext cx="3980655" cy="3441950"/>
            <a:chOff x="5257800" y="3429001"/>
            <a:chExt cx="3980655" cy="3441950"/>
          </a:xfrm>
        </p:grpSpPr>
        <p:sp>
          <p:nvSpPr>
            <p:cNvPr id="36" name="Text Box 8"/>
            <p:cNvSpPr txBox="1">
              <a:spLocks noChangeArrowheads="1"/>
            </p:cNvSpPr>
            <p:nvPr/>
          </p:nvSpPr>
          <p:spPr bwMode="auto">
            <a:xfrm>
              <a:off x="5257800" y="5320659"/>
              <a:ext cx="719137" cy="4770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 sz="2500">
                  <a:latin typeface="Tahoma" panose="020B0604030504040204" pitchFamily="34" charset="0"/>
                </a:rPr>
                <a:t>O</a:t>
              </a:r>
              <a:endParaRPr lang="en-US" altLang="en-US" sz="2500">
                <a:latin typeface="Tahoma" panose="020B0604030504040204" pitchFamily="34" charset="0"/>
              </a:endParaRPr>
            </a:p>
          </p:txBody>
        </p:sp>
        <p:grpSp>
          <p:nvGrpSpPr>
            <p:cNvPr id="38" name="Group 10"/>
            <p:cNvGrpSpPr/>
            <p:nvPr/>
          </p:nvGrpSpPr>
          <p:grpSpPr bwMode="auto">
            <a:xfrm>
              <a:off x="5546724" y="4061771"/>
              <a:ext cx="3503612" cy="2022475"/>
              <a:chOff x="748" y="2197"/>
              <a:chExt cx="2759" cy="1617"/>
            </a:xfrm>
          </p:grpSpPr>
          <p:sp>
            <p:nvSpPr>
              <p:cNvPr id="39" name="Line 11"/>
              <p:cNvSpPr>
                <a:spLocks noChangeShapeType="1"/>
              </p:cNvSpPr>
              <p:nvPr/>
            </p:nvSpPr>
            <p:spPr bwMode="auto">
              <a:xfrm flipV="1">
                <a:off x="754" y="2197"/>
                <a:ext cx="1551" cy="1046"/>
              </a:xfrm>
              <a:prstGeom prst="line">
                <a:avLst/>
              </a:prstGeom>
              <a:noFill/>
              <a:ln w="44450">
                <a:solidFill>
                  <a:schemeClr val="accent1"/>
                </a:solidFill>
                <a:rou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" name="Line 12"/>
              <p:cNvSpPr>
                <a:spLocks noChangeShapeType="1"/>
              </p:cNvSpPr>
              <p:nvPr/>
            </p:nvSpPr>
            <p:spPr bwMode="auto">
              <a:xfrm>
                <a:off x="748" y="3249"/>
                <a:ext cx="2759" cy="565"/>
              </a:xfrm>
              <a:prstGeom prst="line">
                <a:avLst/>
              </a:prstGeom>
              <a:noFill/>
              <a:ln w="44450">
                <a:solidFill>
                  <a:schemeClr val="accent1"/>
                </a:solidFill>
                <a:rou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2" name="Text Box 21"/>
                <p:cNvSpPr txBox="1">
                  <a:spLocks noChangeArrowheads="1"/>
                </p:cNvSpPr>
                <p:nvPr/>
              </p:nvSpPr>
              <p:spPr bwMode="auto">
                <a:xfrm>
                  <a:off x="7262222" y="3429001"/>
                  <a:ext cx="615355" cy="63182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 eaLnBrk="0" hangingPunct="0">
                    <a:spcBef>
                      <a:spcPct val="50000"/>
                    </a:spcBef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groupChr>
                          <m:groupChrPr>
                            <m:chr m:val="→"/>
                            <m:pos m:val="top"/>
                            <m:vertJc m:val="bot"/>
                            <m:ctrlPr>
                              <a:rPr lang="en-US" sz="2800" i="1" smtClean="0">
                                <a:solidFill>
                                  <a:srgbClr val="0070C0"/>
                                </a:solidFill>
                                <a:latin typeface="Cambria Math" panose="02040503050406030204"/>
                              </a:rPr>
                            </m:ctrlPr>
                          </m:groupChrPr>
                          <m:e>
                            <m:sSub>
                              <m:sSubPr>
                                <m:ctrlPr>
                                  <a:rPr lang="en-US" sz="2800" i="1">
                                    <a:solidFill>
                                      <a:srgbClr val="0070C0"/>
                                    </a:solidFill>
                                    <a:latin typeface="Cambria Math" panose="02040503050406030204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sz="28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groupChr>
                      </m:oMath>
                    </m:oMathPara>
                  </a14:m>
                  <a:endParaRPr lang="en-US" altLang="en-US" sz="2500" dirty="0">
                    <a:solidFill>
                      <a:srgbClr val="0070C0"/>
                    </a:solidFill>
                    <a:latin typeface="Tahoma" panose="020B0604030504040204" pitchFamily="34" charset="0"/>
                  </a:endParaRPr>
                </a:p>
              </p:txBody>
            </p:sp>
          </mc:Choice>
          <mc:Fallback>
            <p:sp>
              <p:nvSpPr>
                <p:cNvPr id="52" name="Text Box 2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7262222" y="3429001"/>
                  <a:ext cx="615355" cy="631825"/>
                </a:xfrm>
                <a:prstGeom prst="rect">
                  <a:avLst/>
                </a:prstGeom>
                <a:blipFill rotWithShape="1">
                  <a:blip r:embed="rId6"/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8" name="TextBox 57"/>
                <p:cNvSpPr txBox="1"/>
                <p:nvPr/>
              </p:nvSpPr>
              <p:spPr>
                <a:xfrm>
                  <a:off x="8513241" y="6296563"/>
                  <a:ext cx="725214" cy="57438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groupChr>
                          <m:groupChrPr>
                            <m:chr m:val="→"/>
                            <m:pos m:val="top"/>
                            <m:vertJc m:val="bot"/>
                            <m:ctrlPr>
                              <a:rPr lang="en-US" sz="2500" i="1" smtClean="0">
                                <a:solidFill>
                                  <a:srgbClr val="0070C0"/>
                                </a:solidFill>
                                <a:latin typeface="Cambria Math" panose="02040503050406030204"/>
                              </a:rPr>
                            </m:ctrlPr>
                          </m:groupChrPr>
                          <m:e>
                            <m:sSub>
                              <m:sSubPr>
                                <m:ctrlPr>
                                  <a:rPr lang="en-US" sz="2500" i="1">
                                    <a:solidFill>
                                      <a:srgbClr val="0070C0"/>
                                    </a:solidFill>
                                    <a:latin typeface="Cambria Math" panose="02040503050406030204"/>
                                  </a:rPr>
                                </m:ctrlPr>
                              </m:sSubPr>
                              <m:e>
                                <m:r>
                                  <a:rPr lang="en-US" sz="25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sz="25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groupChr>
                      </m:oMath>
                    </m:oMathPara>
                  </a14:m>
                  <a:endParaRPr lang="en-US" sz="2500">
                    <a:solidFill>
                      <a:srgbClr val="0070C0"/>
                    </a:solidFill>
                  </a:endParaRPr>
                </a:p>
              </p:txBody>
            </p:sp>
          </mc:Choice>
          <mc:Fallback>
            <p:sp>
              <p:nvSpPr>
                <p:cNvPr id="58" name="TextBox 5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13241" y="6296563"/>
                  <a:ext cx="725214" cy="574388"/>
                </a:xfrm>
                <a:prstGeom prst="rect">
                  <a:avLst/>
                </a:prstGeom>
                <a:blipFill rotWithShape="1">
                  <a:blip r:embed="rId7"/>
                </a:blipFill>
              </p:spPr>
              <p:txBody>
                <a:bodyPr/>
                <a:lstStyle/>
                <a:p>
                  <a:r>
                    <a:rPr lang="en-US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/>
              <p:cNvSpPr txBox="1"/>
              <p:nvPr/>
            </p:nvSpPr>
            <p:spPr>
              <a:xfrm>
                <a:off x="777546" y="2094422"/>
                <a:ext cx="10500053" cy="5064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Wingdings" panose="05000000000000000000" pitchFamily="2" charset="2"/>
                  <a:buChar char="§"/>
                </a:pPr>
                <a:r>
                  <a:rPr lang="en-US" sz="2500">
                    <a:latin typeface="Arial" panose="020B0604020202020204" pitchFamily="34" charset="0"/>
                    <a:cs typeface="Arial" panose="020B0604020202020204" pitchFamily="34" charset="0"/>
                  </a:rPr>
                  <a:t>Bước 2: Vẽ một hbh có hai cạnh liền kề trùng với hai vectơ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i="1">
                            <a:latin typeface="Cambria Math" panose="02040503050406030204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F</m:t>
                        </m:r>
                        <m:r>
                          <a:rPr lang="en-US" sz="2400" baseline="-2500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acc>
                  </m:oMath>
                </a14:m>
                <a:r>
                  <a:rPr lang="en-US" sz="2400"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và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i="1">
                            <a:latin typeface="Cambria Math" panose="02040503050406030204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F</m:t>
                        </m:r>
                        <m:r>
                          <a:rPr lang="en-US" sz="2400" baseline="-2500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acc>
                    <m:r>
                      <a:rPr lang="en-US" sz="2400" i="1" baseline="-2500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50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  <a:endParaRPr lang="en-US" sz="25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546" y="2094422"/>
                <a:ext cx="10500053" cy="506421"/>
              </a:xfrm>
              <a:prstGeom prst="rect">
                <a:avLst/>
              </a:prstGeom>
              <a:blipFill rotWithShape="1">
                <a:blip r:embed="rId8"/>
                <a:stretch>
                  <a:fillRect l="-3" t="-38" r="6" b="-1152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/>
              <p:cNvSpPr txBox="1"/>
              <p:nvPr/>
            </p:nvSpPr>
            <p:spPr>
              <a:xfrm>
                <a:off x="802681" y="2408182"/>
                <a:ext cx="10500053" cy="101688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Wingdings" panose="05000000000000000000" pitchFamily="2" charset="2"/>
                  <a:buChar char="§"/>
                </a:pPr>
                <a:r>
                  <a:rPr lang="en-US" sz="2500">
                    <a:latin typeface="Arial" panose="020B0604020202020204" pitchFamily="34" charset="0"/>
                    <a:cs typeface="Arial" panose="020B0604020202020204" pitchFamily="34" charset="0"/>
                  </a:rPr>
                  <a:t>Bước 3: Vẽ đường chéo HBH có cùng gốc 0. Vectơ hợp lực </a:t>
                </a:r>
                <a14:m>
                  <m:oMath xmlns:m="http://schemas.openxmlformats.org/officeDocument/2006/math">
                    <m:groupChr>
                      <m:groupChrPr>
                        <m:chr m:val="→"/>
                        <m:pos m:val="top"/>
                        <m:vertJc m:val="bot"/>
                        <m:ctrlPr>
                          <a:rPr lang="en-US" sz="2800" i="1">
                            <a:solidFill>
                              <a:srgbClr val="FF0000"/>
                            </a:solidFill>
                            <a:latin typeface="Cambria Math" panose="02040503050406030204"/>
                          </a:rPr>
                        </m:ctrlPr>
                      </m:groupChrPr>
                      <m:e>
                        <m:r>
                          <a:rPr lang="en-US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</m:groupChr>
                  </m:oMath>
                </a14:m>
                <a:r>
                  <a:rPr lang="en-US" sz="2500">
                    <a:latin typeface="Arial" panose="020B0604020202020204" pitchFamily="34" charset="0"/>
                    <a:cs typeface="Arial" panose="020B0604020202020204" pitchFamily="34" charset="0"/>
                  </a:rPr>
                  <a:t> trùng với đường chéo này</a:t>
                </a:r>
                <a:endParaRPr lang="en-US" sz="25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681" y="2408182"/>
                <a:ext cx="10500053" cy="1016881"/>
              </a:xfrm>
              <a:prstGeom prst="rect">
                <a:avLst/>
              </a:prstGeom>
              <a:blipFill rotWithShape="1">
                <a:blip r:embed="rId9"/>
                <a:stretch>
                  <a:fillRect t="-26" r="4" b="50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0" grpId="0"/>
      <p:bldP spid="37" grpId="0" animBg="1"/>
      <p:bldP spid="41" grpId="0" animBg="1"/>
      <p:bldP spid="43" grpId="0" animBg="1"/>
      <p:bldP spid="57" grpId="0"/>
      <p:bldP spid="22" grpId="0"/>
      <p:bldP spid="2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56"/>
          <p:cNvGrpSpPr/>
          <p:nvPr/>
        </p:nvGrpSpPr>
        <p:grpSpPr>
          <a:xfrm>
            <a:off x="4718423" y="126868"/>
            <a:ext cx="2590800" cy="531988"/>
            <a:chOff x="2193" y="0"/>
            <a:chExt cx="2245706" cy="1239104"/>
          </a:xfrm>
          <a:solidFill>
            <a:srgbClr val="002060"/>
          </a:solidFill>
          <a:scene3d>
            <a:camera prst="orthographicFront"/>
            <a:lightRig rig="threePt" dir="t">
              <a:rot lat="0" lon="0" rev="7500000"/>
            </a:lightRig>
          </a:scene3d>
        </p:grpSpPr>
        <p:sp>
          <p:nvSpPr>
            <p:cNvPr id="24" name="Rounded Rectangle 57"/>
            <p:cNvSpPr/>
            <p:nvPr/>
          </p:nvSpPr>
          <p:spPr>
            <a:xfrm>
              <a:off x="2193" y="0"/>
              <a:ext cx="2245706" cy="1239104"/>
            </a:xfrm>
            <a:prstGeom prst="roundRect">
              <a:avLst/>
            </a:prstGeom>
            <a:grpFill/>
            <a:sp3d prstMaterial="plastic">
              <a:bevelT w="127000" h="25400" prst="relaxedInset"/>
            </a:sp3d>
          </p:spPr>
          <p:style>
            <a:lnRef idx="0">
              <a:schemeClr val="lt2">
                <a:hueOff val="0"/>
                <a:satOff val="0"/>
                <a:lumOff val="0"/>
                <a:alphaOff val="0"/>
              </a:schemeClr>
            </a:lnRef>
            <a:fillRef idx="3">
              <a:schemeClr val="dk2">
                <a:hueOff val="0"/>
                <a:satOff val="0"/>
                <a:lumOff val="0"/>
                <a:alphaOff val="0"/>
              </a:schemeClr>
            </a:fillRef>
            <a:effectRef idx="2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5" name="Rounded Rectangle 4"/>
            <p:cNvSpPr/>
            <p:nvPr/>
          </p:nvSpPr>
          <p:spPr>
            <a:xfrm>
              <a:off x="77334" y="60488"/>
              <a:ext cx="2124730" cy="1118127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1920" tIns="60960" rIns="121920" bIns="60960" numCol="1" spcCol="1270" anchor="ctr" anchorCtr="0">
              <a:noAutofit/>
            </a:bodyPr>
            <a:lstStyle/>
            <a:p>
              <a:pPr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600" b="1">
                  <a:latin typeface="Arial" panose="020B0604020202020204" pitchFamily="34" charset="0"/>
                  <a:cs typeface="Arial" panose="020B0604020202020204" pitchFamily="34" charset="0"/>
                </a:rPr>
                <a:t>Câu hỏi</a:t>
              </a:r>
              <a:endParaRPr lang="en-US" sz="26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6" name="Rectangle: Rounded Corners 25"/>
          <p:cNvSpPr/>
          <p:nvPr/>
        </p:nvSpPr>
        <p:spPr>
          <a:xfrm>
            <a:off x="838200" y="761999"/>
            <a:ext cx="10972800" cy="1383307"/>
          </a:xfrm>
          <a:prstGeom prst="roundRect">
            <a:avLst>
              <a:gd name="adj" fmla="val 8564"/>
            </a:avLst>
          </a:prstGeom>
          <a:solidFill>
            <a:schemeClr val="accent5">
              <a:lumMod val="20000"/>
              <a:lumOff val="80000"/>
            </a:schemeClr>
          </a:solidFill>
          <a:ln cmpd="dbl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 Box 29"/>
              <p:cNvSpPr txBox="1">
                <a:spLocks noChangeArrowheads="1"/>
              </p:cNvSpPr>
              <p:nvPr/>
            </p:nvSpPr>
            <p:spPr bwMode="auto">
              <a:xfrm>
                <a:off x="1152744" y="729713"/>
                <a:ext cx="10164080" cy="14026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>
                  <a:lnSpc>
                    <a:spcPct val="107000"/>
                  </a:lnSpc>
                </a:pPr>
                <a:r>
                  <a:rPr lang="en-US" sz="250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1. Cho hai lực đồng quy có độ lớn F = 6 N và F = 8 N. Nếu hợp lực có độ lớn F = 10 N thì góc giữa hai lực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800" i="1">
                            <a:latin typeface="Cambria Math" panose="02040503050406030204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sz="2800">
                            <a:latin typeface="Cambria Math" panose="02040503050406030204" pitchFamily="18" charset="0"/>
                          </a:rPr>
                          <m:t>F</m:t>
                        </m:r>
                        <m:r>
                          <a:rPr lang="en-US" sz="2800" baseline="-2500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acc>
                  </m:oMath>
                </a14:m>
                <a:r>
                  <a:rPr lang="en-US" sz="2800"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và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800" i="1">
                            <a:latin typeface="Cambria Math" panose="02040503050406030204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sz="2800">
                            <a:latin typeface="Cambria Math" panose="02040503050406030204" pitchFamily="18" charset="0"/>
                          </a:rPr>
                          <m:t>F</m:t>
                        </m:r>
                        <m:r>
                          <a:rPr lang="en-US" sz="2800" baseline="-2500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acc>
                  </m:oMath>
                </a14:m>
                <a:r>
                  <a:rPr lang="en-US" sz="250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 bằng bao nhiêu? Vẽ hình minh họa</a:t>
                </a:r>
                <a:endParaRPr lang="en-US" sz="2500">
                  <a:effectLst/>
                  <a:latin typeface="Arial" panose="020B0604020202020204" pitchFamily="34" charset="0"/>
                  <a:ea typeface="游明朝" panose="02020400000000000000" pitchFamily="18" charset="-128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30" name="Text 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152744" y="729713"/>
                <a:ext cx="10164080" cy="1402692"/>
              </a:xfrm>
              <a:prstGeom prst="rect">
                <a:avLst/>
              </a:prstGeom>
              <a:blipFill rotWithShape="1">
                <a:blip r:embed="rId1"/>
                <a:stretch>
                  <a:fillRect l="-2" t="-7" r="5" b="5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2" name="Group 31"/>
          <p:cNvGrpSpPr/>
          <p:nvPr/>
        </p:nvGrpSpPr>
        <p:grpSpPr>
          <a:xfrm>
            <a:off x="523655" y="427780"/>
            <a:ext cx="629089" cy="639020"/>
            <a:chOff x="493574" y="321685"/>
            <a:chExt cx="755550" cy="790692"/>
          </a:xfrm>
        </p:grpSpPr>
        <p:sp>
          <p:nvSpPr>
            <p:cNvPr id="33" name="Oval 32"/>
            <p:cNvSpPr/>
            <p:nvPr/>
          </p:nvSpPr>
          <p:spPr>
            <a:xfrm>
              <a:off x="504123" y="333892"/>
              <a:ext cx="644399" cy="6596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4" name="Picture 33" descr="Icon&#10;&#10;Description automatically generated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7000" b="90000" l="7442" r="90349">
                          <a14:foregroundMark x1="7558" y1="39556" x2="7558" y2="39556"/>
                          <a14:foregroundMark x1="46744" y1="8556" x2="46744" y2="8556"/>
                          <a14:foregroundMark x1="49302" y1="7000" x2="49302" y2="7000"/>
                          <a14:foregroundMark x1="90349" y1="44333" x2="90349" y2="443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3574" y="321685"/>
              <a:ext cx="755550" cy="790692"/>
            </a:xfrm>
            <a:prstGeom prst="rect">
              <a:avLst/>
            </a:prstGeom>
          </p:spPr>
        </p:pic>
      </p:grpSp>
      <p:grpSp>
        <p:nvGrpSpPr>
          <p:cNvPr id="2" name="Group 1"/>
          <p:cNvGrpSpPr/>
          <p:nvPr/>
        </p:nvGrpSpPr>
        <p:grpSpPr>
          <a:xfrm>
            <a:off x="3342551" y="2177426"/>
            <a:ext cx="6907816" cy="3762192"/>
            <a:chOff x="3342551" y="2177426"/>
            <a:chExt cx="6907816" cy="3762192"/>
          </a:xfrm>
        </p:grpSpPr>
        <p:sp>
          <p:nvSpPr>
            <p:cNvPr id="13" name="Text Box 8"/>
            <p:cNvSpPr txBox="1">
              <a:spLocks noChangeArrowheads="1"/>
            </p:cNvSpPr>
            <p:nvPr/>
          </p:nvSpPr>
          <p:spPr bwMode="auto">
            <a:xfrm>
              <a:off x="3342551" y="3664805"/>
              <a:ext cx="719137" cy="4770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en-US" sz="2500">
                  <a:latin typeface="Arial" panose="020B0604020202020204" pitchFamily="34" charset="0"/>
                  <a:cs typeface="Arial" panose="020B0604020202020204" pitchFamily="34" charset="0"/>
                </a:rPr>
                <a:t>O</a:t>
              </a:r>
              <a:endParaRPr lang="en-US" altLang="en-US" sz="25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Line 9"/>
            <p:cNvSpPr>
              <a:spLocks noChangeShapeType="1"/>
            </p:cNvSpPr>
            <p:nvPr/>
          </p:nvSpPr>
          <p:spPr bwMode="auto">
            <a:xfrm flipV="1">
              <a:off x="5712470" y="4651620"/>
              <a:ext cx="1447006" cy="11473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5" name="Group 10"/>
            <p:cNvGrpSpPr/>
            <p:nvPr/>
          </p:nvGrpSpPr>
          <p:grpSpPr bwMode="auto">
            <a:xfrm>
              <a:off x="4040666" y="2729270"/>
              <a:ext cx="1649580" cy="3058103"/>
              <a:chOff x="811" y="1884"/>
              <a:chExt cx="1299" cy="2445"/>
            </a:xfrm>
          </p:grpSpPr>
          <p:sp>
            <p:nvSpPr>
              <p:cNvPr id="16" name="Line 11"/>
              <p:cNvSpPr>
                <a:spLocks noChangeShapeType="1"/>
              </p:cNvSpPr>
              <p:nvPr/>
            </p:nvSpPr>
            <p:spPr bwMode="auto">
              <a:xfrm flipV="1">
                <a:off x="820" y="1884"/>
                <a:ext cx="1127" cy="913"/>
              </a:xfrm>
              <a:prstGeom prst="line">
                <a:avLst/>
              </a:prstGeom>
              <a:noFill/>
              <a:ln w="44450">
                <a:solidFill>
                  <a:schemeClr val="accent1"/>
                </a:solidFill>
                <a:rou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" name="Line 12"/>
              <p:cNvSpPr>
                <a:spLocks noChangeShapeType="1"/>
              </p:cNvSpPr>
              <p:nvPr/>
            </p:nvSpPr>
            <p:spPr bwMode="auto">
              <a:xfrm>
                <a:off x="811" y="2797"/>
                <a:ext cx="1299" cy="1532"/>
              </a:xfrm>
              <a:prstGeom prst="line">
                <a:avLst/>
              </a:prstGeom>
              <a:noFill/>
              <a:ln w="44450">
                <a:solidFill>
                  <a:schemeClr val="accent1"/>
                </a:solidFill>
                <a:rou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8" name="Line 13"/>
            <p:cNvSpPr>
              <a:spLocks noChangeShapeType="1"/>
            </p:cNvSpPr>
            <p:nvPr/>
          </p:nvSpPr>
          <p:spPr bwMode="auto">
            <a:xfrm>
              <a:off x="5483256" y="2735461"/>
              <a:ext cx="1676220" cy="191616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Line 15"/>
            <p:cNvSpPr>
              <a:spLocks noChangeShapeType="1"/>
            </p:cNvSpPr>
            <p:nvPr/>
          </p:nvSpPr>
          <p:spPr bwMode="auto">
            <a:xfrm>
              <a:off x="4052096" y="3882780"/>
              <a:ext cx="3107380" cy="768840"/>
            </a:xfrm>
            <a:prstGeom prst="line">
              <a:avLst/>
            </a:prstGeom>
            <a:noFill/>
            <a:ln w="44450">
              <a:solidFill>
                <a:srgbClr val="FC2602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250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1" name="Object 4"/>
                <p:cNvSpPr txBox="1"/>
                <p:nvPr/>
              </p:nvSpPr>
              <p:spPr bwMode="auto">
                <a:xfrm>
                  <a:off x="6614659" y="4267200"/>
                  <a:ext cx="3635708" cy="720725"/>
                </a:xfrm>
                <a:prstGeom prst="rect">
                  <a:avLst/>
                </a:prstGeom>
                <a:noFill/>
                <a:ln w="38100" cmpd="sng">
                  <a:noFill/>
                  <a:miter lim="800000"/>
                </a:ln>
                <a:effectLst/>
              </p:spPr>
              <p:txBody>
                <a:bodyPr>
                  <a:no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groupChr>
                          <m:groupChrPr>
                            <m:chr m:val="→"/>
                            <m:pos m:val="top"/>
                            <m:vertJc m:val="bot"/>
                            <m:ctrlPr>
                              <a:rPr lang="en-US" sz="3000" i="1" smtClean="0">
                                <a:solidFill>
                                  <a:srgbClr val="FF0000"/>
                                </a:solidFill>
                                <a:latin typeface="Cambria Math" panose="02040503050406030204"/>
                              </a:rPr>
                            </m:ctrlPr>
                          </m:groupChrPr>
                          <m:e>
                            <m:r>
                              <a:rPr lang="en-US" sz="3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</m:groupChr>
                        <m:r>
                          <a:rPr lang="en-US" sz="3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groupChr>
                          <m:groupChrPr>
                            <m:chr m:val="→"/>
                            <m:pos m:val="top"/>
                            <m:vertJc m:val="bot"/>
                            <m:ctrlPr>
                              <a:rPr lang="en-US" sz="3000" i="1" smtClean="0">
                                <a:solidFill>
                                  <a:srgbClr val="0070C0"/>
                                </a:solidFill>
                                <a:latin typeface="Cambria Math" panose="02040503050406030204"/>
                              </a:rPr>
                            </m:ctrlPr>
                          </m:groupChrPr>
                          <m:e>
                            <m:sSub>
                              <m:sSubPr>
                                <m:ctrlPr>
                                  <a:rPr lang="en-US" sz="3000" i="1">
                                    <a:solidFill>
                                      <a:srgbClr val="0070C0"/>
                                    </a:solidFill>
                                    <a:latin typeface="Cambria Math" panose="02040503050406030204"/>
                                  </a:rPr>
                                </m:ctrlPr>
                              </m:sSubPr>
                              <m:e>
                                <m:r>
                                  <a:rPr lang="en-US" sz="3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sz="3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groupChr>
                        <m:r>
                          <a:rPr lang="en-US" sz="3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groupChr>
                          <m:groupChrPr>
                            <m:chr m:val="→"/>
                            <m:pos m:val="top"/>
                            <m:vertJc m:val="bot"/>
                            <m:ctrlPr>
                              <a:rPr lang="en-US" sz="3000" i="1" smtClean="0">
                                <a:solidFill>
                                  <a:srgbClr val="0070C0"/>
                                </a:solidFill>
                                <a:latin typeface="Cambria Math" panose="02040503050406030204"/>
                              </a:rPr>
                            </m:ctrlPr>
                          </m:groupChrPr>
                          <m:e>
                            <m:sSub>
                              <m:sSubPr>
                                <m:ctrlPr>
                                  <a:rPr lang="en-US" sz="3000" i="1">
                                    <a:solidFill>
                                      <a:srgbClr val="0070C0"/>
                                    </a:solidFill>
                                    <a:latin typeface="Cambria Math" panose="02040503050406030204"/>
                                  </a:rPr>
                                </m:ctrlPr>
                              </m:sSubPr>
                              <m:e>
                                <m:r>
                                  <a:rPr lang="en-US" sz="3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sz="3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groupChr>
                      </m:oMath>
                    </m:oMathPara>
                  </a14:m>
                  <a:endParaRPr lang="en-US" sz="3000"/>
                </a:p>
              </p:txBody>
            </p:sp>
          </mc:Choice>
          <mc:Fallback>
            <p:sp>
              <p:nvSpPr>
                <p:cNvPr id="21" name="Object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6614659" y="4267200"/>
                  <a:ext cx="3635708" cy="720725"/>
                </a:xfrm>
                <a:prstGeom prst="rect">
                  <a:avLst/>
                </a:prstGeom>
                <a:blipFill rotWithShape="1">
                  <a:blip r:embed="rId4"/>
                </a:blipFill>
                <a:ln w="38100" cmpd="sng">
                  <a:noFill/>
                  <a:miter lim="800000"/>
                </a:ln>
                <a:effectLst/>
              </p:spPr>
              <p:txBody>
                <a:bodyPr/>
                <a:lstStyle/>
                <a:p>
                  <a:r>
                    <a:rPr lang="en-US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2" name="TextBox 21"/>
                <p:cNvSpPr txBox="1"/>
                <p:nvPr/>
              </p:nvSpPr>
              <p:spPr>
                <a:xfrm>
                  <a:off x="6321366" y="5365230"/>
                  <a:ext cx="725214" cy="57438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groupChr>
                          <m:groupChrPr>
                            <m:chr m:val="→"/>
                            <m:pos m:val="top"/>
                            <m:vertJc m:val="bot"/>
                            <m:ctrlPr>
                              <a:rPr lang="en-US" sz="2500" i="1" smtClean="0">
                                <a:solidFill>
                                  <a:srgbClr val="0070C0"/>
                                </a:solidFill>
                                <a:latin typeface="Cambria Math" panose="02040503050406030204"/>
                              </a:rPr>
                            </m:ctrlPr>
                          </m:groupChrPr>
                          <m:e>
                            <m:sSub>
                              <m:sSubPr>
                                <m:ctrlPr>
                                  <a:rPr lang="en-US" sz="2500" i="1">
                                    <a:solidFill>
                                      <a:srgbClr val="0070C0"/>
                                    </a:solidFill>
                                    <a:latin typeface="Cambria Math" panose="02040503050406030204"/>
                                  </a:rPr>
                                </m:ctrlPr>
                              </m:sSubPr>
                              <m:e>
                                <m:r>
                                  <a:rPr lang="en-US" sz="25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sz="25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groupChr>
                      </m:oMath>
                    </m:oMathPara>
                  </a14:m>
                  <a:endParaRPr lang="en-US" sz="2500">
                    <a:solidFill>
                      <a:srgbClr val="0070C0"/>
                    </a:solidFill>
                  </a:endParaRPr>
                </a:p>
              </p:txBody>
            </p:sp>
          </mc:Choice>
          <mc:Fallback>
            <p:sp>
              <p:nvSpPr>
                <p:cNvPr id="22" name="TextBox 2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21366" y="5365230"/>
                  <a:ext cx="725214" cy="574388"/>
                </a:xfrm>
                <a:prstGeom prst="rect">
                  <a:avLst/>
                </a:prstGeom>
                <a:blipFill rotWithShape="1">
                  <a:blip r:embed="rId5"/>
                </a:blipFill>
              </p:spPr>
              <p:txBody>
                <a:bodyPr/>
                <a:lstStyle/>
                <a:p>
                  <a:r>
                    <a:rPr lang="en-US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2" name="Text Box 21"/>
                <p:cNvSpPr txBox="1">
                  <a:spLocks noChangeArrowheads="1"/>
                </p:cNvSpPr>
                <p:nvPr/>
              </p:nvSpPr>
              <p:spPr bwMode="auto">
                <a:xfrm>
                  <a:off x="4750578" y="2177426"/>
                  <a:ext cx="615355" cy="63182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 eaLnBrk="0" hangingPunct="0">
                    <a:spcBef>
                      <a:spcPct val="50000"/>
                    </a:spcBef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groupChr>
                          <m:groupChrPr>
                            <m:chr m:val="→"/>
                            <m:pos m:val="top"/>
                            <m:vertJc m:val="bot"/>
                            <m:ctrlPr>
                              <a:rPr lang="en-US" sz="2800" i="1" smtClean="0">
                                <a:solidFill>
                                  <a:srgbClr val="0070C0"/>
                                </a:solidFill>
                                <a:latin typeface="Cambria Math" panose="02040503050406030204"/>
                              </a:rPr>
                            </m:ctrlPr>
                          </m:groupChrPr>
                          <m:e>
                            <m:sSub>
                              <m:sSubPr>
                                <m:ctrlPr>
                                  <a:rPr lang="en-US" sz="2800" i="1">
                                    <a:solidFill>
                                      <a:srgbClr val="0070C0"/>
                                    </a:solidFill>
                                    <a:latin typeface="Cambria Math" panose="02040503050406030204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sz="28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groupChr>
                      </m:oMath>
                    </m:oMathPara>
                  </a14:m>
                  <a:endParaRPr lang="en-US" altLang="en-US" sz="2500" dirty="0">
                    <a:solidFill>
                      <a:srgbClr val="0070C0"/>
                    </a:solidFill>
                    <a:latin typeface="Tahoma" panose="020B0604030504040204" pitchFamily="34" charset="0"/>
                  </a:endParaRPr>
                </a:p>
              </p:txBody>
            </p:sp>
          </mc:Choice>
          <mc:Fallback>
            <p:sp>
              <p:nvSpPr>
                <p:cNvPr id="42" name="Text Box 2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750578" y="2177426"/>
                  <a:ext cx="615355" cy="631825"/>
                </a:xfrm>
                <a:prstGeom prst="rect">
                  <a:avLst/>
                </a:prstGeom>
                <a:blipFill rotWithShape="1">
                  <a:blip r:embed="rId6"/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3" name="TextBox 42"/>
            <p:cNvSpPr txBox="1"/>
            <p:nvPr/>
          </p:nvSpPr>
          <p:spPr>
            <a:xfrm>
              <a:off x="4018442" y="4888176"/>
              <a:ext cx="1004094" cy="4770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500"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8 N </a:t>
              </a:r>
              <a:endParaRPr lang="en-US" sz="2500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3888829" y="2841371"/>
              <a:ext cx="1004094" cy="4770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500"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6 N </a:t>
              </a:r>
              <a:endParaRPr lang="en-US" sz="2500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5293065" y="4411122"/>
              <a:ext cx="1004094" cy="4770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500"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10 N </a:t>
              </a:r>
              <a:endParaRPr lang="en-US" sz="250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56"/>
          <p:cNvGrpSpPr/>
          <p:nvPr/>
        </p:nvGrpSpPr>
        <p:grpSpPr>
          <a:xfrm>
            <a:off x="4718423" y="126868"/>
            <a:ext cx="2590800" cy="531988"/>
            <a:chOff x="2193" y="0"/>
            <a:chExt cx="2245706" cy="1239104"/>
          </a:xfrm>
          <a:solidFill>
            <a:srgbClr val="002060"/>
          </a:solidFill>
          <a:scene3d>
            <a:camera prst="orthographicFront"/>
            <a:lightRig rig="threePt" dir="t">
              <a:rot lat="0" lon="0" rev="7500000"/>
            </a:lightRig>
          </a:scene3d>
        </p:grpSpPr>
        <p:sp>
          <p:nvSpPr>
            <p:cNvPr id="24" name="Rounded Rectangle 57"/>
            <p:cNvSpPr/>
            <p:nvPr/>
          </p:nvSpPr>
          <p:spPr>
            <a:xfrm>
              <a:off x="2193" y="0"/>
              <a:ext cx="2245706" cy="1239104"/>
            </a:xfrm>
            <a:prstGeom prst="roundRect">
              <a:avLst/>
            </a:prstGeom>
            <a:grpFill/>
            <a:sp3d prstMaterial="plastic">
              <a:bevelT w="127000" h="25400" prst="relaxedInset"/>
            </a:sp3d>
          </p:spPr>
          <p:style>
            <a:lnRef idx="0">
              <a:schemeClr val="lt2">
                <a:hueOff val="0"/>
                <a:satOff val="0"/>
                <a:lumOff val="0"/>
                <a:alphaOff val="0"/>
              </a:schemeClr>
            </a:lnRef>
            <a:fillRef idx="3">
              <a:schemeClr val="dk2">
                <a:hueOff val="0"/>
                <a:satOff val="0"/>
                <a:lumOff val="0"/>
                <a:alphaOff val="0"/>
              </a:schemeClr>
            </a:fillRef>
            <a:effectRef idx="2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5" name="Rounded Rectangle 4"/>
            <p:cNvSpPr/>
            <p:nvPr/>
          </p:nvSpPr>
          <p:spPr>
            <a:xfrm>
              <a:off x="77334" y="60488"/>
              <a:ext cx="2124730" cy="1118127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1920" tIns="60960" rIns="121920" bIns="60960" numCol="1" spcCol="1270" anchor="ctr" anchorCtr="0">
              <a:noAutofit/>
            </a:bodyPr>
            <a:lstStyle/>
            <a:p>
              <a:pPr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600" b="1">
                  <a:latin typeface="Arial" panose="020B0604020202020204" pitchFamily="34" charset="0"/>
                  <a:cs typeface="Arial" panose="020B0604020202020204" pitchFamily="34" charset="0"/>
                </a:rPr>
                <a:t>Câu hỏi</a:t>
              </a:r>
              <a:endParaRPr lang="en-US" sz="26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6" name="Rectangle: Rounded Corners 25"/>
          <p:cNvSpPr/>
          <p:nvPr/>
        </p:nvSpPr>
        <p:spPr>
          <a:xfrm>
            <a:off x="838200" y="762000"/>
            <a:ext cx="10972800" cy="2785378"/>
          </a:xfrm>
          <a:prstGeom prst="roundRect">
            <a:avLst>
              <a:gd name="adj" fmla="val 8564"/>
            </a:avLst>
          </a:prstGeom>
          <a:solidFill>
            <a:schemeClr val="accent5">
              <a:lumMod val="20000"/>
              <a:lumOff val="80000"/>
            </a:schemeClr>
          </a:solidFill>
          <a:ln cmpd="dbl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sp>
        <p:nvSpPr>
          <p:cNvPr id="30" name="Text Box 29"/>
          <p:cNvSpPr txBox="1">
            <a:spLocks noChangeArrowheads="1"/>
          </p:cNvSpPr>
          <p:nvPr/>
        </p:nvSpPr>
        <p:spPr bwMode="auto">
          <a:xfrm>
            <a:off x="1161528" y="762000"/>
            <a:ext cx="10506818" cy="27853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50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2. Giả sử lực kéo của mỗi tàu kéo đều có độ lớn bằng 8 000 N và góc giữa hai dây cáp bằng 30</a:t>
            </a:r>
            <a:r>
              <a:rPr lang="en-US" sz="2500" baseline="3000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sz="250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en-US" sz="2500">
              <a:solidFill>
                <a:srgbClr val="000000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marR="0" indent="-457200">
              <a:spcBef>
                <a:spcPts val="0"/>
              </a:spcBef>
              <a:spcAft>
                <a:spcPts val="0"/>
              </a:spcAft>
              <a:buAutoNum type="alphaLcParenR"/>
            </a:pPr>
            <a:r>
              <a:rPr lang="en-US" sz="250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Biểu diễn các lực kéo của mỗi tàu và hợp lực tác dụng vào tàu hàng </a:t>
            </a:r>
            <a:endParaRPr lang="en-US" sz="2500">
              <a:solidFill>
                <a:srgbClr val="000000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marR="0" indent="-457200">
              <a:spcBef>
                <a:spcPts val="0"/>
              </a:spcBef>
              <a:spcAft>
                <a:spcPts val="0"/>
              </a:spcAft>
              <a:buAutoNum type="alphaLcParenR"/>
            </a:pPr>
            <a:r>
              <a:rPr lang="en-US" sz="250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Tính độ lớn của hợp lực của hai lực kéo. </a:t>
            </a:r>
            <a:endParaRPr lang="en-US" sz="2500">
              <a:solidFill>
                <a:srgbClr val="000000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marR="0" indent="-457200">
              <a:spcBef>
                <a:spcPts val="0"/>
              </a:spcBef>
              <a:spcAft>
                <a:spcPts val="0"/>
              </a:spcAft>
              <a:buAutoNum type="alphaLcParenR"/>
            </a:pPr>
            <a:r>
              <a:rPr lang="en-US" sz="250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Xác định phương và chiều của hợp lực. </a:t>
            </a:r>
            <a:endParaRPr lang="en-US" sz="2500">
              <a:solidFill>
                <a:srgbClr val="000000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marR="0" indent="-457200">
              <a:spcBef>
                <a:spcPts val="0"/>
              </a:spcBef>
              <a:spcAft>
                <a:spcPts val="0"/>
              </a:spcAft>
              <a:buAutoNum type="alphaLcParenR"/>
            </a:pPr>
            <a:r>
              <a:rPr lang="en-US" sz="250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Nếu góc giữa hai dây cáp bằng 90</a:t>
            </a:r>
            <a:r>
              <a:rPr lang="en-US" sz="2500" baseline="3000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sz="250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thì hợp lực của hai lực kéo có phương, chiều và độ lớn như thế nào?</a:t>
            </a:r>
            <a:endParaRPr lang="en-US" sz="2500">
              <a:effectLst/>
              <a:latin typeface="Calibri" panose="020F0502020204030204" pitchFamily="34" charset="0"/>
              <a:ea typeface="游明朝" panose="02020400000000000000" pitchFamily="18" charset="-128"/>
              <a:cs typeface="Times New Roman" panose="02020603050405020304" pitchFamily="18" charset="0"/>
            </a:endParaRPr>
          </a:p>
        </p:txBody>
      </p:sp>
      <p:grpSp>
        <p:nvGrpSpPr>
          <p:cNvPr id="32" name="Group 31"/>
          <p:cNvGrpSpPr/>
          <p:nvPr/>
        </p:nvGrpSpPr>
        <p:grpSpPr>
          <a:xfrm>
            <a:off x="523655" y="427780"/>
            <a:ext cx="629089" cy="639020"/>
            <a:chOff x="493574" y="321685"/>
            <a:chExt cx="755550" cy="790692"/>
          </a:xfrm>
        </p:grpSpPr>
        <p:sp>
          <p:nvSpPr>
            <p:cNvPr id="33" name="Oval 32"/>
            <p:cNvSpPr/>
            <p:nvPr/>
          </p:nvSpPr>
          <p:spPr>
            <a:xfrm>
              <a:off x="504123" y="333892"/>
              <a:ext cx="644399" cy="6596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4" name="Picture 33" descr="Icon&#10;&#10;Description automatically generated"/>
            <p:cNvPicPr>
              <a:picLocks noChangeAspect="1"/>
            </p:cNvPicPr>
            <p:nvPr/>
          </p:nvPicPr>
          <p:blipFill>
            <a:blip r:embed="rId1" cstate="print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ackgroundRemoval t="7000" b="90000" l="7442" r="90349">
                          <a14:foregroundMark x1="7558" y1="39556" x2="7558" y2="39556"/>
                          <a14:foregroundMark x1="46744" y1="8556" x2="46744" y2="8556"/>
                          <a14:foregroundMark x1="49302" y1="7000" x2="49302" y2="7000"/>
                          <a14:foregroundMark x1="90349" y1="44333" x2="90349" y2="443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3574" y="321685"/>
              <a:ext cx="755550" cy="790692"/>
            </a:xfrm>
            <a:prstGeom prst="rect">
              <a:avLst/>
            </a:prstGeom>
          </p:spPr>
        </p:pic>
      </p:grpSp>
      <p:grpSp>
        <p:nvGrpSpPr>
          <p:cNvPr id="10" name="Group 9"/>
          <p:cNvGrpSpPr/>
          <p:nvPr/>
        </p:nvGrpSpPr>
        <p:grpSpPr>
          <a:xfrm>
            <a:off x="3886200" y="3587172"/>
            <a:ext cx="4876800" cy="3100775"/>
            <a:chOff x="6934200" y="3810000"/>
            <a:chExt cx="4876800" cy="3100775"/>
          </a:xfrm>
        </p:grpSpPr>
        <p:sp>
          <p:nvSpPr>
            <p:cNvPr id="4" name="Rectangle 3"/>
            <p:cNvSpPr/>
            <p:nvPr/>
          </p:nvSpPr>
          <p:spPr>
            <a:xfrm>
              <a:off x="6934200" y="3810000"/>
              <a:ext cx="4876800" cy="3100775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7" name="Picture 26" descr="Diagram&#10;&#10;Description automatically generated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677" t="16417" b="16675"/>
            <a:stretch>
              <a:fillRect/>
            </a:stretch>
          </p:blipFill>
          <p:spPr>
            <a:xfrm>
              <a:off x="9906000" y="4193272"/>
              <a:ext cx="1905000" cy="2229683"/>
            </a:xfrm>
            <a:prstGeom prst="rect">
              <a:avLst/>
            </a:prstGeom>
          </p:spPr>
        </p:pic>
        <p:pic>
          <p:nvPicPr>
            <p:cNvPr id="28" name="Picture 27" descr="Diagram&#10;&#10;Description automatically generated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0968" b="62763"/>
            <a:stretch>
              <a:fillRect/>
            </a:stretch>
          </p:blipFill>
          <p:spPr>
            <a:xfrm rot="21213743">
              <a:off x="7158758" y="4006912"/>
              <a:ext cx="1380546" cy="1249015"/>
            </a:xfrm>
            <a:prstGeom prst="rect">
              <a:avLst/>
            </a:prstGeom>
          </p:spPr>
        </p:pic>
        <p:pic>
          <p:nvPicPr>
            <p:cNvPr id="29" name="Picture 28" descr="Diagram&#10;&#10;Description automatically generated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0103" r="66129"/>
            <a:stretch>
              <a:fillRect/>
            </a:stretch>
          </p:blipFill>
          <p:spPr>
            <a:xfrm>
              <a:off x="7205149" y="5606476"/>
              <a:ext cx="1569798" cy="1304299"/>
            </a:xfrm>
            <a:prstGeom prst="rect">
              <a:avLst/>
            </a:prstGeom>
          </p:spPr>
        </p:pic>
        <p:cxnSp>
          <p:nvCxnSpPr>
            <p:cNvPr id="8" name="Straight Connector 7"/>
            <p:cNvCxnSpPr/>
            <p:nvPr/>
          </p:nvCxnSpPr>
          <p:spPr>
            <a:xfrm flipH="1" flipV="1">
              <a:off x="8286750" y="4904837"/>
              <a:ext cx="1638300" cy="600973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flipH="1">
              <a:off x="8213396" y="5513725"/>
              <a:ext cx="1696853" cy="608198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Arc 11"/>
          <p:cNvSpPr/>
          <p:nvPr/>
        </p:nvSpPr>
        <p:spPr>
          <a:xfrm rot="15008203">
            <a:off x="6588590" y="4943067"/>
            <a:ext cx="304800" cy="583240"/>
          </a:xfrm>
          <a:prstGeom prst="arc">
            <a:avLst>
              <a:gd name="adj1" fmla="val 15279342"/>
              <a:gd name="adj2" fmla="val 18164111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5748908" y="5024520"/>
            <a:ext cx="61303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/>
              <a:t>30</a:t>
            </a:r>
            <a:r>
              <a:rPr lang="en-US" sz="1500" baseline="30000"/>
              <a:t>0</a:t>
            </a:r>
            <a:endParaRPr lang="en-US" sz="1500" baseline="30000"/>
          </a:p>
        </p:txBody>
      </p:sp>
      <p:cxnSp>
        <p:nvCxnSpPr>
          <p:cNvPr id="37" name="Straight Arrow Connector 36"/>
          <p:cNvCxnSpPr/>
          <p:nvPr/>
        </p:nvCxnSpPr>
        <p:spPr>
          <a:xfrm flipH="1" flipV="1">
            <a:off x="6172200" y="4992268"/>
            <a:ext cx="704850" cy="290585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H="1">
            <a:off x="6229142" y="5276863"/>
            <a:ext cx="636807" cy="253734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Line 13"/>
          <p:cNvSpPr>
            <a:spLocks noChangeShapeType="1"/>
          </p:cNvSpPr>
          <p:nvPr/>
        </p:nvSpPr>
        <p:spPr bwMode="auto">
          <a:xfrm flipV="1">
            <a:off x="5554654" y="4992267"/>
            <a:ext cx="615356" cy="255531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8" name="Line 13"/>
          <p:cNvSpPr>
            <a:spLocks noChangeShapeType="1"/>
          </p:cNvSpPr>
          <p:nvPr/>
        </p:nvSpPr>
        <p:spPr bwMode="auto">
          <a:xfrm>
            <a:off x="5478122" y="5255712"/>
            <a:ext cx="751020" cy="282799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cxnSp>
        <p:nvCxnSpPr>
          <p:cNvPr id="49" name="Straight Arrow Connector 48"/>
          <p:cNvCxnSpPr/>
          <p:nvPr/>
        </p:nvCxnSpPr>
        <p:spPr>
          <a:xfrm flipH="1" flipV="1">
            <a:off x="5491073" y="5259867"/>
            <a:ext cx="1385977" cy="45971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0" name="TextBox 49"/>
              <p:cNvSpPr txBox="1"/>
              <p:nvPr/>
            </p:nvSpPr>
            <p:spPr>
              <a:xfrm>
                <a:off x="5952108" y="5730418"/>
                <a:ext cx="725214" cy="5743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groupChr>
                        <m:groupChrPr>
                          <m:chr m:val="→"/>
                          <m:pos m:val="top"/>
                          <m:vertJc m:val="bot"/>
                          <m:ctrlPr>
                            <a:rPr lang="en-US" sz="2500" i="1" smtClean="0">
                              <a:solidFill>
                                <a:srgbClr val="FFFF00"/>
                              </a:solidFill>
                              <a:latin typeface="Cambria Math" panose="02040503050406030204"/>
                            </a:rPr>
                          </m:ctrlPr>
                        </m:groupChrPr>
                        <m:e>
                          <m:sSub>
                            <m:sSubPr>
                              <m:ctrlPr>
                                <a:rPr lang="en-US" sz="2500" i="1">
                                  <a:solidFill>
                                    <a:srgbClr val="FFFF00"/>
                                  </a:solidFill>
                                  <a:latin typeface="Cambria Math" panose="02040503050406030204"/>
                                </a:rPr>
                              </m:ctrlPr>
                            </m:sSubPr>
                            <m:e>
                              <m:r>
                                <a:rPr lang="en-US" sz="25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sz="25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groupChr>
                    </m:oMath>
                  </m:oMathPara>
                </a14:m>
                <a:endParaRPr lang="en-US" sz="2500">
                  <a:solidFill>
                    <a:srgbClr val="FFFF00"/>
                  </a:solidFill>
                </a:endParaRPr>
              </a:p>
            </p:txBody>
          </p:sp>
        </mc:Choice>
        <mc:Fallback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2108" y="5730418"/>
                <a:ext cx="725214" cy="574388"/>
              </a:xfrm>
              <a:prstGeom prst="rect">
                <a:avLst/>
              </a:prstGeom>
              <a:blipFill rotWithShape="1">
                <a:blip r:embed="rId4"/>
                <a:stretch>
                  <a:fillRect l="-35" t="-31" r="41" b="92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1" name="Text Box 21"/>
              <p:cNvSpPr txBox="1">
                <a:spLocks noChangeArrowheads="1"/>
              </p:cNvSpPr>
              <p:nvPr/>
            </p:nvSpPr>
            <p:spPr bwMode="auto">
              <a:xfrm>
                <a:off x="6021113" y="4218632"/>
                <a:ext cx="615355" cy="63182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eaLnBrk="0" hangingPunct="0">
                  <a:spcBef>
                    <a:spcPct val="5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groupChr>
                        <m:groupChrPr>
                          <m:chr m:val="→"/>
                          <m:pos m:val="top"/>
                          <m:vertJc m:val="bot"/>
                          <m:ctrlPr>
                            <a:rPr lang="en-US" sz="2800" i="1" smtClean="0">
                              <a:solidFill>
                                <a:srgbClr val="FFFF00"/>
                              </a:solidFill>
                              <a:latin typeface="Cambria Math" panose="02040503050406030204"/>
                            </a:rPr>
                          </m:ctrlPr>
                        </m:groupChrPr>
                        <m:e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FFFF00"/>
                                  </a:solidFill>
                                  <a:latin typeface="Cambria Math" panose="02040503050406030204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groupChr>
                    </m:oMath>
                  </m:oMathPara>
                </a14:m>
                <a:endParaRPr lang="en-US" altLang="en-US" sz="2500" dirty="0">
                  <a:solidFill>
                    <a:srgbClr val="FFFF00"/>
                  </a:solidFill>
                  <a:latin typeface="Tahoma" panose="020B0604030504040204" pitchFamily="34" charset="0"/>
                </a:endParaRPr>
              </a:p>
            </p:txBody>
          </p:sp>
        </mc:Choice>
        <mc:Fallback>
          <p:sp>
            <p:nvSpPr>
              <p:cNvPr id="51" name="Text 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021113" y="4218632"/>
                <a:ext cx="615355" cy="631825"/>
              </a:xfrm>
              <a:prstGeom prst="rect">
                <a:avLst/>
              </a:prstGeom>
              <a:blipFill rotWithShape="1">
                <a:blip r:embed="rId5"/>
                <a:stretch>
                  <a:fillRect l="-7" t="-52" r="13" b="52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2" name="Object 4"/>
              <p:cNvSpPr txBox="1"/>
              <p:nvPr/>
            </p:nvSpPr>
            <p:spPr bwMode="auto">
              <a:xfrm>
                <a:off x="4535168" y="4896710"/>
                <a:ext cx="751019" cy="720725"/>
              </a:xfrm>
              <a:prstGeom prst="rect">
                <a:avLst/>
              </a:prstGeom>
              <a:noFill/>
              <a:ln w="38100" cmpd="sng">
                <a:noFill/>
                <a:miter lim="800000"/>
              </a:ln>
              <a:effectLst/>
            </p:spPr>
            <p:txBody>
              <a:bodyPr>
                <a:no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groupChr>
                        <m:groupChrPr>
                          <m:chr m:val="→"/>
                          <m:pos m:val="top"/>
                          <m:vertJc m:val="bot"/>
                          <m:ctrlPr>
                            <a:rPr lang="en-US" sz="3000" i="1" smtClean="0">
                              <a:solidFill>
                                <a:srgbClr val="FF0000"/>
                              </a:solidFill>
                              <a:latin typeface="Cambria Math" panose="02040503050406030204"/>
                            </a:rPr>
                          </m:ctrlPr>
                        </m:groupChrPr>
                        <m:e>
                          <m:r>
                            <a:rPr lang="en-US" sz="3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</m:groupChr>
                    </m:oMath>
                  </m:oMathPara>
                </a14:m>
                <a:endParaRPr lang="en-US" sz="3000"/>
              </a:p>
            </p:txBody>
          </p:sp>
        </mc:Choice>
        <mc:Fallback>
          <p:sp>
            <p:nvSpPr>
              <p:cNvPr id="52" name="Object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535168" y="4896710"/>
                <a:ext cx="751019" cy="720725"/>
              </a:xfrm>
              <a:prstGeom prst="rect">
                <a:avLst/>
              </a:prstGeom>
              <a:blipFill rotWithShape="1">
                <a:blip r:embed="rId6"/>
                <a:stretch>
                  <a:fillRect l="-84" t="-31" r="60" b="31"/>
                </a:stretch>
              </a:blipFill>
              <a:ln w="38100" cmpd="sng">
                <a:noFill/>
                <a:miter lim="800000"/>
              </a:ln>
              <a:effectLst/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5" descr="empty-blue-rectangle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898" y="1152624"/>
            <a:ext cx="11575321" cy="15384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964898" y="1291259"/>
            <a:ext cx="10160302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700">
                <a:latin typeface="Arial" panose="020B0604020202020204" pitchFamily="34" charset="0"/>
                <a:cs typeface="Arial" panose="020B0604020202020204" pitchFamily="34" charset="0"/>
              </a:rPr>
              <a:t>Xét trường hợp </a:t>
            </a:r>
            <a:r>
              <a:rPr lang="en-US" sz="2700" b="1">
                <a:latin typeface="Arial" panose="020B0604020202020204" pitchFamily="34" charset="0"/>
                <a:cs typeface="Arial" panose="020B0604020202020204" pitchFamily="34" charset="0"/>
              </a:rPr>
              <a:t>vật đứng yên </a:t>
            </a:r>
            <a:r>
              <a:rPr lang="en-US" sz="2700">
                <a:latin typeface="Arial" panose="020B0604020202020204" pitchFamily="34" charset="0"/>
                <a:cs typeface="Arial" panose="020B0604020202020204" pitchFamily="34" charset="0"/>
              </a:rPr>
              <a:t>dưới tác dụng của nhiều lực. </a:t>
            </a:r>
            <a:endParaRPr lang="en-US" sz="27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700">
                <a:latin typeface="Arial" panose="020B0604020202020204" pitchFamily="34" charset="0"/>
                <a:cs typeface="Arial" panose="020B0604020202020204" pitchFamily="34" charset="0"/>
              </a:rPr>
              <a:t>Khi đó tổng hợp các lực tác dụng lên vật bằng 0 </a:t>
            </a:r>
            <a:r>
              <a:rPr lang="en-US" sz="2700"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</a:t>
            </a:r>
            <a:r>
              <a:rPr lang="en-US" sz="2700">
                <a:latin typeface="Arial" panose="020B0604020202020204" pitchFamily="34" charset="0"/>
                <a:cs typeface="Arial" panose="020B0604020202020204" pitchFamily="34" charset="0"/>
              </a:rPr>
              <a:t> Các lực tác dụng lên vật là </a:t>
            </a:r>
            <a:r>
              <a:rPr lang="en-US" sz="2700" b="1">
                <a:latin typeface="Arial" panose="020B0604020202020204" pitchFamily="34" charset="0"/>
                <a:cs typeface="Arial" panose="020B0604020202020204" pitchFamily="34" charset="0"/>
              </a:rPr>
              <a:t>các lực cân bằng </a:t>
            </a:r>
            <a:r>
              <a:rPr lang="en-US" sz="2700">
                <a:latin typeface="Arial" panose="020B0604020202020204" pitchFamily="34" charset="0"/>
                <a:cs typeface="Arial" panose="020B0604020202020204" pitchFamily="34" charset="0"/>
              </a:rPr>
              <a:t>và vật ở </a:t>
            </a:r>
            <a:r>
              <a:rPr lang="en-US" sz="2700" b="1">
                <a:latin typeface="Arial" panose="020B0604020202020204" pitchFamily="34" charset="0"/>
                <a:cs typeface="Arial" panose="020B0604020202020204" pitchFamily="34" charset="0"/>
              </a:rPr>
              <a:t>trạng thái cân bằng</a:t>
            </a:r>
            <a:r>
              <a:rPr lang="en-US" sz="270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27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-29497" y="65600"/>
            <a:ext cx="8603569" cy="542538"/>
            <a:chOff x="74035" y="2231322"/>
            <a:chExt cx="8550261" cy="757342"/>
          </a:xfrm>
        </p:grpSpPr>
        <p:grpSp>
          <p:nvGrpSpPr>
            <p:cNvPr id="12" name="Group 70"/>
            <p:cNvGrpSpPr/>
            <p:nvPr/>
          </p:nvGrpSpPr>
          <p:grpSpPr bwMode="auto">
            <a:xfrm>
              <a:off x="286108" y="2280389"/>
              <a:ext cx="7415094" cy="708275"/>
              <a:chOff x="564747" y="3403331"/>
              <a:chExt cx="3818427" cy="1364238"/>
            </a:xfrm>
          </p:grpSpPr>
          <p:pic>
            <p:nvPicPr>
              <p:cNvPr id="17" name="Picture 8" descr="empty-green-rectangle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64747" y="3403331"/>
                <a:ext cx="3818427" cy="13642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8" name="Picture 9" descr="green-top-faded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6200000">
                <a:off x="205129" y="3887447"/>
                <a:ext cx="1273934" cy="3960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3" name="TextBox 12"/>
            <p:cNvSpPr txBox="1"/>
            <p:nvPr/>
          </p:nvSpPr>
          <p:spPr bwMode="auto">
            <a:xfrm>
              <a:off x="74035" y="2267003"/>
              <a:ext cx="1501326" cy="68741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sz="260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chemeClr val="tx1"/>
                  </a:solidFill>
                  <a:effectLst>
                    <a:glow rad="101600">
                      <a:schemeClr val="accent4">
                        <a:satMod val="175000"/>
                        <a:alpha val="40000"/>
                      </a:schemeClr>
                    </a:glow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II</a:t>
              </a:r>
              <a:endParaRPr lang="en-US" sz="26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tx1"/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Rectangle 1026060"/>
            <p:cNvSpPr>
              <a:spLocks noChangeArrowheads="1"/>
            </p:cNvSpPr>
            <p:nvPr/>
          </p:nvSpPr>
          <p:spPr bwMode="auto">
            <a:xfrm>
              <a:off x="1209204" y="2231322"/>
              <a:ext cx="7415092" cy="756153"/>
            </a:xfrm>
            <a:prstGeom prst="rect">
              <a:avLst/>
            </a:prstGeom>
            <a:noFill/>
            <a:ln w="9525" algn="ctr">
              <a:noFill/>
              <a:miter lim="800000"/>
            </a:ln>
          </p:spPr>
          <p:txBody>
            <a:bodyPr wrap="square" lIns="109728" tIns="54864" rIns="109728" bIns="54864">
              <a:spAutoFit/>
            </a:bodyPr>
            <a:lstStyle>
              <a:lvl1pPr marL="287655" indent="-287655" defTabSz="1095375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1095375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1095375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1095375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1095375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defTabSz="1095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defTabSz="1095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defTabSz="1095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defTabSz="1095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indent="0" defTabSz="1095375">
                <a:buClr>
                  <a:schemeClr val="tx2"/>
                </a:buClr>
                <a:buSzPct val="95000"/>
                <a:defRPr/>
              </a:pPr>
              <a:r>
                <a:rPr lang="en-US" sz="2800" i="1">
                  <a:cs typeface="Arial" panose="020B0604020202020204" pitchFamily="34" charset="0"/>
                </a:rPr>
                <a:t>Các lực cân bằng và không cân bằng</a:t>
              </a:r>
              <a:endParaRPr lang="en-US" sz="2800" dirty="0">
                <a:cs typeface="Arial" panose="020B0604020202020204" pitchFamily="34" charset="0"/>
              </a:endParaRPr>
            </a:p>
          </p:txBody>
        </p:sp>
      </p:grpSp>
      <p:sp>
        <p:nvSpPr>
          <p:cNvPr id="19" name="Text Box 5"/>
          <p:cNvSpPr txBox="1">
            <a:spLocks noChangeArrowheads="1"/>
          </p:cNvSpPr>
          <p:nvPr/>
        </p:nvSpPr>
        <p:spPr bwMode="auto">
          <a:xfrm>
            <a:off x="301823" y="632845"/>
            <a:ext cx="9908977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2600" i="1">
                <a:solidFill>
                  <a:srgbClr val="0070C0"/>
                </a:solidFill>
                <a:cs typeface="Arial" panose="020B0604020202020204" pitchFamily="34" charset="0"/>
              </a:rPr>
              <a:t>1. Các lực cân bằng</a:t>
            </a:r>
            <a:endParaRPr lang="en-US" altLang="en-US" sz="2600">
              <a:solidFill>
                <a:srgbClr val="0070C0"/>
              </a:solidFill>
              <a:cs typeface="Arial" panose="020B0604020202020204" pitchFamily="34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971800" y="3064103"/>
            <a:ext cx="5381062" cy="890097"/>
            <a:chOff x="2971800" y="2643692"/>
            <a:chExt cx="5381062" cy="890097"/>
          </a:xfrm>
        </p:grpSpPr>
        <p:pic>
          <p:nvPicPr>
            <p:cNvPr id="22" name="Picture 21" descr="empty-red-rectangle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71800" y="2643692"/>
              <a:ext cx="5381062" cy="8900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3" name="Object 4"/>
                <p:cNvSpPr txBox="1"/>
                <p:nvPr/>
              </p:nvSpPr>
              <p:spPr bwMode="auto">
                <a:xfrm>
                  <a:off x="3352799" y="2707825"/>
                  <a:ext cx="4809852" cy="601527"/>
                </a:xfrm>
                <a:prstGeom prst="rect">
                  <a:avLst/>
                </a:prstGeom>
                <a:noFill/>
                <a:ln w="38100" cmpd="sng">
                  <a:noFill/>
                  <a:miter lim="800000"/>
                </a:ln>
                <a:effectLst/>
              </p:spPr>
              <p:txBody>
                <a:bodyPr>
                  <a:noAutofit/>
                </a:bodyPr>
                <a:lstStyle/>
                <a:p>
                  <a:pPr algn="ctr"/>
                  <a14:m>
                    <m:oMath xmlns:m="http://schemas.openxmlformats.org/officeDocument/2006/math">
                      <m:groupChr>
                        <m:groupChrPr>
                          <m:chr m:val="→"/>
                          <m:pos m:val="top"/>
                          <m:vertJc m:val="bot"/>
                          <m:ctrlPr>
                            <a:rPr lang="en-US" sz="3000" i="1" smtClean="0">
                              <a:solidFill>
                                <a:srgbClr val="000000"/>
                              </a:solidFill>
                              <a:latin typeface="Cambria Math" panose="02040503050406030204"/>
                            </a:rPr>
                          </m:ctrlPr>
                        </m:groupChrPr>
                        <m:e>
                          <m:r>
                            <a:rPr lang="en-US" sz="3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</m:groupChr>
                      <m:r>
                        <a:rPr lang="en-US" sz="3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groupChr>
                        <m:groupChrPr>
                          <m:chr m:val="→"/>
                          <m:pos m:val="top"/>
                          <m:vertJc m:val="bot"/>
                          <m:ctrlPr>
                            <a:rPr lang="en-US" sz="3000" i="1">
                              <a:solidFill>
                                <a:srgbClr val="000000"/>
                              </a:solidFill>
                              <a:latin typeface="Cambria Math" panose="02040503050406030204"/>
                            </a:rPr>
                          </m:ctrlPr>
                        </m:groupChrPr>
                        <m:e>
                          <m:sSub>
                            <m:sSubPr>
                              <m:ctrlPr>
                                <a:rPr lang="en-US" sz="3000" i="1">
                                  <a:solidFill>
                                    <a:srgbClr val="000000"/>
                                  </a:solidFill>
                                  <a:latin typeface="Cambria Math" panose="02040503050406030204"/>
                                </a:rPr>
                              </m:ctrlPr>
                            </m:sSubPr>
                            <m:e>
                              <m:r>
                                <a:rPr lang="en-US" sz="3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sz="3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groupChr>
                      <m:r>
                        <a:rPr lang="en-US" sz="3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groupChr>
                        <m:groupChrPr>
                          <m:chr m:val="→"/>
                          <m:pos m:val="top"/>
                          <m:vertJc m:val="bot"/>
                          <m:ctrlPr>
                            <a:rPr lang="en-US" sz="3000" i="1">
                              <a:solidFill>
                                <a:srgbClr val="000000"/>
                              </a:solidFill>
                              <a:latin typeface="Cambria Math" panose="02040503050406030204"/>
                            </a:rPr>
                          </m:ctrlPr>
                        </m:groupChrPr>
                        <m:e>
                          <m:sSub>
                            <m:sSubPr>
                              <m:ctrlPr>
                                <a:rPr lang="en-US" sz="3000" i="1">
                                  <a:solidFill>
                                    <a:srgbClr val="000000"/>
                                  </a:solidFill>
                                  <a:latin typeface="Cambria Math" panose="02040503050406030204"/>
                                </a:rPr>
                              </m:ctrlPr>
                            </m:sSubPr>
                            <m:e>
                              <m:r>
                                <a:rPr lang="en-US" sz="3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sz="3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groupChr>
                    </m:oMath>
                  </a14:m>
                  <a:r>
                    <a:rPr lang="en-US" sz="3000" dirty="0"/>
                    <a:t> +</a:t>
                  </a:r>
                  <a14:m>
                    <m:oMath xmlns:m="http://schemas.openxmlformats.org/officeDocument/2006/math">
                      <m:groupChr>
                        <m:groupChrPr>
                          <m:chr m:val="→"/>
                          <m:pos m:val="top"/>
                          <m:vertJc m:val="bot"/>
                          <m:ctrlPr>
                            <a:rPr lang="en-US" sz="3000" i="1">
                              <a:solidFill>
                                <a:srgbClr val="000000"/>
                              </a:solidFill>
                              <a:latin typeface="Cambria Math" panose="02040503050406030204"/>
                            </a:rPr>
                          </m:ctrlPr>
                        </m:groupChrPr>
                        <m:e>
                          <m:sSub>
                            <m:sSubPr>
                              <m:ctrlPr>
                                <a:rPr lang="en-US" sz="3000" i="1">
                                  <a:solidFill>
                                    <a:srgbClr val="000000"/>
                                  </a:solidFill>
                                  <a:latin typeface="Cambria Math" panose="02040503050406030204"/>
                                </a:rPr>
                              </m:ctrlPr>
                            </m:sSubPr>
                            <m:e>
                              <m:r>
                                <a:rPr lang="en-US" sz="3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sz="30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groupChr>
                      <m:r>
                        <a:rPr lang="en-US" sz="30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+…</m:t>
                      </m:r>
                      <m:r>
                        <a:rPr lang="en-US" sz="3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0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a14:m>
                  <a:r>
                    <a:rPr lang="en-US" sz="3000" dirty="0"/>
                    <a:t> </a:t>
                  </a:r>
                  <a:endParaRPr lang="en-US" sz="3000" dirty="0"/>
                </a:p>
              </p:txBody>
            </p:sp>
          </mc:Choice>
          <mc:Fallback>
            <p:sp>
              <p:nvSpPr>
                <p:cNvPr id="23" name="Object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352799" y="2707825"/>
                  <a:ext cx="4809852" cy="601527"/>
                </a:xfrm>
                <a:prstGeom prst="rect">
                  <a:avLst/>
                </a:prstGeom>
                <a:blipFill rotWithShape="1">
                  <a:blip r:embed="rId5"/>
                </a:blipFill>
                <a:ln w="38100" cmpd="sng">
                  <a:noFill/>
                  <a:miter lim="800000"/>
                </a:ln>
                <a:effectLst/>
              </p:spPr>
              <p:txBody>
                <a:bodyPr/>
                <a:lstStyle/>
                <a:p>
                  <a:r>
                    <a:rPr lang="en-US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" name="Group 5"/>
          <p:cNvGrpSpPr/>
          <p:nvPr/>
        </p:nvGrpSpPr>
        <p:grpSpPr>
          <a:xfrm>
            <a:off x="754970" y="4166058"/>
            <a:ext cx="9186703" cy="2599075"/>
            <a:chOff x="754970" y="4166058"/>
            <a:chExt cx="9186703" cy="2599075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8" name="TextBox 27"/>
                <p:cNvSpPr txBox="1"/>
                <p:nvPr/>
              </p:nvSpPr>
              <p:spPr>
                <a:xfrm>
                  <a:off x="2819400" y="6241335"/>
                  <a:ext cx="6111764" cy="52379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2500" i="1">
                      <a:solidFill>
                        <a:srgbClr val="000000"/>
                      </a:solidFill>
                      <a:effectLst/>
                      <a:latin typeface="Arial" panose="020B0604020202020204" pitchFamily="34" charset="0"/>
                      <a:ea typeface="Times New Roman" panose="02020603050405020304" pitchFamily="18" charset="0"/>
                    </a:rPr>
                    <a:t>Hai lực </a:t>
                  </a:r>
                  <a14:m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500" i="1" smtClean="0">
                              <a:latin typeface="Cambria Math" panose="02040503050406030204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sz="2500">
                              <a:latin typeface="Cambria Math" panose="02040503050406030204" pitchFamily="18" charset="0"/>
                            </a:rPr>
                            <m:t>F</m:t>
                          </m:r>
                          <m:r>
                            <a:rPr lang="en-US" sz="2500" baseline="-2500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acc>
                    </m:oMath>
                  </a14:m>
                  <a:r>
                    <a:rPr lang="en-US" sz="2500">
                      <a:latin typeface="Arial" panose="020B0604020202020204" pitchFamily="34" charset="0"/>
                      <a:ea typeface="Times New Roman" panose="02020603050405020304" pitchFamily="18" charset="0"/>
                      <a:cs typeface="Times New Roman" panose="02020603050405020304" pitchFamily="18" charset="0"/>
                    </a:rPr>
                    <a:t> và </a:t>
                  </a:r>
                  <a14:m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500" i="1">
                              <a:latin typeface="Cambria Math" panose="02040503050406030204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sz="2500">
                              <a:latin typeface="Cambria Math" panose="02040503050406030204" pitchFamily="18" charset="0"/>
                            </a:rPr>
                            <m:t>F</m:t>
                          </m:r>
                          <m:r>
                            <a:rPr lang="en-US" sz="2500" baseline="-2500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acc>
                    </m:oMath>
                  </a14:m>
                  <a:r>
                    <a:rPr lang="en-US" sz="2500" i="1">
                      <a:solidFill>
                        <a:srgbClr val="000000"/>
                      </a:solidFill>
                      <a:effectLst/>
                      <a:latin typeface="Arial" panose="020B0604020202020204" pitchFamily="34" charset="0"/>
                      <a:ea typeface="Times New Roman" panose="02020603050405020304" pitchFamily="18" charset="0"/>
                    </a:rPr>
                    <a:t> cân bằng nhau</a:t>
                  </a:r>
                  <a:endParaRPr lang="en-US" sz="2500"/>
                </a:p>
              </p:txBody>
            </p:sp>
          </mc:Choice>
          <mc:Fallback>
            <p:sp>
              <p:nvSpPr>
                <p:cNvPr id="28" name="TextBox 2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19400" y="6241335"/>
                  <a:ext cx="6111764" cy="523798"/>
                </a:xfrm>
                <a:prstGeom prst="rect">
                  <a:avLst/>
                </a:prstGeom>
                <a:blipFill rotWithShape="1">
                  <a:blip r:embed="rId6"/>
                </a:blipFill>
              </p:spPr>
              <p:txBody>
                <a:bodyPr/>
                <a:lstStyle/>
                <a:p>
                  <a:r>
                    <a:rPr lang="en-US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20" name="Picture 19" descr="A picture containing icon&#10;&#10;Description automatically generated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34" t="21111" r="2311" b="14445"/>
            <a:stretch>
              <a:fillRect/>
            </a:stretch>
          </p:blipFill>
          <p:spPr>
            <a:xfrm>
              <a:off x="1895345" y="4369237"/>
              <a:ext cx="1690859" cy="1154850"/>
            </a:xfrm>
            <a:prstGeom prst="rect">
              <a:avLst/>
            </a:prstGeom>
          </p:spPr>
        </p:pic>
        <p:sp>
          <p:nvSpPr>
            <p:cNvPr id="21" name="Rectangle 20"/>
            <p:cNvSpPr/>
            <p:nvPr/>
          </p:nvSpPr>
          <p:spPr bwMode="auto">
            <a:xfrm>
              <a:off x="1495298" y="5468947"/>
              <a:ext cx="2819400" cy="116867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85000"/>
                    <a:shade val="30000"/>
                    <a:satMod val="115000"/>
                  </a:schemeClr>
                </a:gs>
                <a:gs pos="50000">
                  <a:schemeClr val="bg1">
                    <a:lumMod val="85000"/>
                    <a:shade val="67500"/>
                    <a:satMod val="115000"/>
                  </a:schemeClr>
                </a:gs>
                <a:gs pos="100000">
                  <a:schemeClr val="bg1">
                    <a:lumMod val="85000"/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/>
            <a:lstStyle/>
            <a:p>
              <a:pPr>
                <a:spcBef>
                  <a:spcPct val="0"/>
                </a:spcBef>
              </a:pPr>
              <a:endParaRPr lang="en-US" sz="200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4" name="TextBox 23"/>
                <p:cNvSpPr txBox="1"/>
                <p:nvPr/>
              </p:nvSpPr>
              <p:spPr>
                <a:xfrm>
                  <a:off x="4436709" y="4261597"/>
                  <a:ext cx="679985" cy="57438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groupChr>
                          <m:groupChrPr>
                            <m:chr m:val="→"/>
                            <m:pos m:val="top"/>
                            <m:vertJc m:val="bot"/>
                            <m:ctrlPr>
                              <a:rPr lang="en-US" sz="2500" i="1" smtClean="0">
                                <a:solidFill>
                                  <a:srgbClr val="C00000"/>
                                </a:solidFill>
                                <a:latin typeface="Cambria Math" panose="02040503050406030204"/>
                              </a:rPr>
                            </m:ctrlPr>
                          </m:groupChrPr>
                          <m:e>
                            <m:sSub>
                              <m:sSubPr>
                                <m:ctrlPr>
                                  <a:rPr lang="en-US" sz="2500" i="1">
                                    <a:solidFill>
                                      <a:srgbClr val="C00000"/>
                                    </a:solidFill>
                                    <a:latin typeface="Cambria Math" panose="02040503050406030204"/>
                                  </a:rPr>
                                </m:ctrlPr>
                              </m:sSubPr>
                              <m:e>
                                <m:r>
                                  <a:rPr lang="en-US" sz="25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sz="25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groupChr>
                      </m:oMath>
                    </m:oMathPara>
                  </a14:m>
                  <a:endParaRPr lang="en-US" sz="2500">
                    <a:solidFill>
                      <a:srgbClr val="C00000"/>
                    </a:solidFill>
                  </a:endParaRPr>
                </a:p>
              </p:txBody>
            </p:sp>
          </mc:Choice>
          <mc:Fallback>
            <p:sp>
              <p:nvSpPr>
                <p:cNvPr id="24" name="TextBox 2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36709" y="4261597"/>
                  <a:ext cx="679985" cy="574388"/>
                </a:xfrm>
                <a:prstGeom prst="rect">
                  <a:avLst/>
                </a:prstGeom>
                <a:blipFill rotWithShape="1">
                  <a:blip r:embed="rId8"/>
                </a:blipFill>
              </p:spPr>
              <p:txBody>
                <a:bodyPr/>
                <a:lstStyle/>
                <a:p>
                  <a:r>
                    <a:rPr lang="en-US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5" name="Text Box 21"/>
                <p:cNvSpPr txBox="1">
                  <a:spLocks noChangeArrowheads="1"/>
                </p:cNvSpPr>
                <p:nvPr/>
              </p:nvSpPr>
              <p:spPr bwMode="auto">
                <a:xfrm>
                  <a:off x="754970" y="4166058"/>
                  <a:ext cx="615355" cy="63182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 eaLnBrk="0" hangingPunct="0">
                    <a:spcBef>
                      <a:spcPct val="50000"/>
                    </a:spcBef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groupChr>
                          <m:groupChrPr>
                            <m:chr m:val="→"/>
                            <m:pos m:val="top"/>
                            <m:vertJc m:val="bot"/>
                            <m:ctrlPr>
                              <a:rPr lang="en-US" sz="2800" i="1" smtClean="0">
                                <a:solidFill>
                                  <a:srgbClr val="0070C0"/>
                                </a:solidFill>
                                <a:latin typeface="Cambria Math" panose="02040503050406030204"/>
                              </a:rPr>
                            </m:ctrlPr>
                          </m:groupChrPr>
                          <m:e>
                            <m:sSub>
                              <m:sSubPr>
                                <m:ctrlPr>
                                  <a:rPr lang="en-US" sz="2800" i="1">
                                    <a:solidFill>
                                      <a:srgbClr val="0070C0"/>
                                    </a:solidFill>
                                    <a:latin typeface="Cambria Math" panose="02040503050406030204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groupChr>
                      </m:oMath>
                    </m:oMathPara>
                  </a14:m>
                  <a:endParaRPr lang="en-US" altLang="en-US" sz="2500" dirty="0">
                    <a:solidFill>
                      <a:srgbClr val="0070C0"/>
                    </a:solidFill>
                    <a:latin typeface="Tahoma" panose="020B0604030504040204" pitchFamily="34" charset="0"/>
                  </a:endParaRPr>
                </a:p>
              </p:txBody>
            </p:sp>
          </mc:Choice>
          <mc:Fallback>
            <p:sp>
              <p:nvSpPr>
                <p:cNvPr id="25" name="Text Box 2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754970" y="4166058"/>
                  <a:ext cx="615355" cy="631825"/>
                </a:xfrm>
                <a:prstGeom prst="rect">
                  <a:avLst/>
                </a:prstGeom>
                <a:blipFill rotWithShape="1">
                  <a:blip r:embed="rId9"/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6" name="Group 25"/>
            <p:cNvGrpSpPr/>
            <p:nvPr/>
          </p:nvGrpSpPr>
          <p:grpSpPr>
            <a:xfrm>
              <a:off x="3502124" y="4879801"/>
              <a:ext cx="1069876" cy="75564"/>
              <a:chOff x="9144000" y="4795707"/>
              <a:chExt cx="1069876" cy="75564"/>
            </a:xfrm>
          </p:grpSpPr>
          <p:cxnSp>
            <p:nvCxnSpPr>
              <p:cNvPr id="27" name="Straight Arrow Connector 26"/>
              <p:cNvCxnSpPr/>
              <p:nvPr/>
            </p:nvCxnSpPr>
            <p:spPr>
              <a:xfrm>
                <a:off x="9151882" y="4833489"/>
                <a:ext cx="1061994" cy="8597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Oval 28"/>
              <p:cNvSpPr/>
              <p:nvPr/>
            </p:nvSpPr>
            <p:spPr>
              <a:xfrm>
                <a:off x="9144000" y="4795707"/>
                <a:ext cx="76198" cy="75564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0" name="Group 29"/>
            <p:cNvGrpSpPr/>
            <p:nvPr/>
          </p:nvGrpSpPr>
          <p:grpSpPr>
            <a:xfrm rot="10800000">
              <a:off x="1108951" y="4874966"/>
              <a:ext cx="914400" cy="75564"/>
              <a:chOff x="9144000" y="4795707"/>
              <a:chExt cx="914400" cy="75564"/>
            </a:xfrm>
          </p:grpSpPr>
          <p:cxnSp>
            <p:nvCxnSpPr>
              <p:cNvPr id="31" name="Straight Arrow Connector 30"/>
              <p:cNvCxnSpPr/>
              <p:nvPr/>
            </p:nvCxnSpPr>
            <p:spPr>
              <a:xfrm>
                <a:off x="9151882" y="4833489"/>
                <a:ext cx="906518" cy="0"/>
              </a:xfrm>
              <a:prstGeom prst="straightConnector1">
                <a:avLst/>
              </a:prstGeom>
              <a:ln w="38100">
                <a:solidFill>
                  <a:srgbClr val="00B0F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Oval 31"/>
              <p:cNvSpPr/>
              <p:nvPr/>
            </p:nvSpPr>
            <p:spPr>
              <a:xfrm>
                <a:off x="9144000" y="4795707"/>
                <a:ext cx="76198" cy="75564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3" name="TextBox 32"/>
            <p:cNvSpPr txBox="1"/>
            <p:nvPr/>
          </p:nvSpPr>
          <p:spPr>
            <a:xfrm>
              <a:off x="6748105" y="5148007"/>
              <a:ext cx="906516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>
                  <a:latin typeface="Arial" panose="020B0604020202020204" pitchFamily="34" charset="0"/>
                  <a:cs typeface="Arial" panose="020B0604020202020204" pitchFamily="34" charset="0"/>
                </a:rPr>
                <a:t>3 N</a:t>
              </a:r>
              <a:endParaRPr lang="en-US" sz="25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7467600" y="4721594"/>
              <a:ext cx="1177823" cy="574386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5" name="Group 34"/>
            <p:cNvGrpSpPr/>
            <p:nvPr/>
          </p:nvGrpSpPr>
          <p:grpSpPr>
            <a:xfrm>
              <a:off x="8639495" y="4926180"/>
              <a:ext cx="934143" cy="151764"/>
              <a:chOff x="9144000" y="4757607"/>
              <a:chExt cx="934143" cy="151764"/>
            </a:xfrm>
          </p:grpSpPr>
          <p:cxnSp>
            <p:nvCxnSpPr>
              <p:cNvPr id="36" name="Straight Arrow Connector 35"/>
              <p:cNvCxnSpPr/>
              <p:nvPr/>
            </p:nvCxnSpPr>
            <p:spPr>
              <a:xfrm>
                <a:off x="9151882" y="4833489"/>
                <a:ext cx="926261" cy="6725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>
              <a:xfrm>
                <a:off x="9448800" y="4757607"/>
                <a:ext cx="0" cy="151764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/>
            </p:nvCxnSpPr>
            <p:spPr>
              <a:xfrm>
                <a:off x="9753600" y="4757607"/>
                <a:ext cx="0" cy="151764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Oval 40"/>
              <p:cNvSpPr/>
              <p:nvPr/>
            </p:nvSpPr>
            <p:spPr>
              <a:xfrm>
                <a:off x="9144000" y="4795707"/>
                <a:ext cx="76198" cy="75564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2" name="Group 41"/>
            <p:cNvGrpSpPr/>
            <p:nvPr/>
          </p:nvGrpSpPr>
          <p:grpSpPr>
            <a:xfrm rot="10800000">
              <a:off x="6591764" y="4978408"/>
              <a:ext cx="914400" cy="151764"/>
              <a:chOff x="9144000" y="4757607"/>
              <a:chExt cx="914400" cy="151764"/>
            </a:xfrm>
          </p:grpSpPr>
          <p:cxnSp>
            <p:nvCxnSpPr>
              <p:cNvPr id="43" name="Straight Arrow Connector 42"/>
              <p:cNvCxnSpPr/>
              <p:nvPr/>
            </p:nvCxnSpPr>
            <p:spPr>
              <a:xfrm>
                <a:off x="9151882" y="4833489"/>
                <a:ext cx="906518" cy="0"/>
              </a:xfrm>
              <a:prstGeom prst="straightConnector1">
                <a:avLst/>
              </a:prstGeom>
              <a:ln w="38100">
                <a:solidFill>
                  <a:srgbClr val="00B0F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>
              <a:xfrm>
                <a:off x="9448800" y="4757607"/>
                <a:ext cx="0" cy="151764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>
              <a:xfrm>
                <a:off x="9753600" y="4757607"/>
                <a:ext cx="0" cy="151764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Oval 45"/>
              <p:cNvSpPr/>
              <p:nvPr/>
            </p:nvSpPr>
            <p:spPr>
              <a:xfrm>
                <a:off x="9144000" y="4795707"/>
                <a:ext cx="76198" cy="75564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7" name="TextBox 46"/>
                <p:cNvSpPr txBox="1"/>
                <p:nvPr/>
              </p:nvSpPr>
              <p:spPr>
                <a:xfrm>
                  <a:off x="9216459" y="4358517"/>
                  <a:ext cx="725214" cy="57438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groupChr>
                          <m:groupChrPr>
                            <m:chr m:val="→"/>
                            <m:pos m:val="top"/>
                            <m:vertJc m:val="bot"/>
                            <m:ctrlPr>
                              <a:rPr lang="en-US" sz="2500" i="1" smtClean="0">
                                <a:solidFill>
                                  <a:srgbClr val="C00000"/>
                                </a:solidFill>
                                <a:latin typeface="Cambria Math" panose="02040503050406030204"/>
                              </a:rPr>
                            </m:ctrlPr>
                          </m:groupChrPr>
                          <m:e>
                            <m:sSub>
                              <m:sSubPr>
                                <m:ctrlPr>
                                  <a:rPr lang="en-US" sz="2500" i="1">
                                    <a:solidFill>
                                      <a:srgbClr val="C00000"/>
                                    </a:solidFill>
                                    <a:latin typeface="Cambria Math" panose="02040503050406030204"/>
                                  </a:rPr>
                                </m:ctrlPr>
                              </m:sSubPr>
                              <m:e>
                                <m:r>
                                  <a:rPr lang="en-US" sz="25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sz="25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groupChr>
                      </m:oMath>
                    </m:oMathPara>
                  </a14:m>
                  <a:endParaRPr lang="en-US" sz="2500">
                    <a:solidFill>
                      <a:srgbClr val="C00000"/>
                    </a:solidFill>
                  </a:endParaRPr>
                </a:p>
              </p:txBody>
            </p:sp>
          </mc:Choice>
          <mc:Fallback>
            <p:sp>
              <p:nvSpPr>
                <p:cNvPr id="47" name="TextBox 4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16459" y="4358517"/>
                  <a:ext cx="725214" cy="574388"/>
                </a:xfrm>
                <a:prstGeom prst="rect">
                  <a:avLst/>
                </a:prstGeom>
                <a:blipFill rotWithShape="1">
                  <a:blip r:embed="rId10"/>
                </a:blipFill>
              </p:spPr>
              <p:txBody>
                <a:bodyPr/>
                <a:lstStyle/>
                <a:p>
                  <a:r>
                    <a:rPr lang="en-US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8" name="Text Box 21"/>
                <p:cNvSpPr txBox="1">
                  <a:spLocks noChangeArrowheads="1"/>
                </p:cNvSpPr>
                <p:nvPr/>
              </p:nvSpPr>
              <p:spPr bwMode="auto">
                <a:xfrm>
                  <a:off x="6217221" y="4303889"/>
                  <a:ext cx="615355" cy="63182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 eaLnBrk="0" hangingPunct="0">
                    <a:spcBef>
                      <a:spcPct val="50000"/>
                    </a:spcBef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groupChr>
                          <m:groupChrPr>
                            <m:chr m:val="→"/>
                            <m:pos m:val="top"/>
                            <m:vertJc m:val="bot"/>
                            <m:ctrlPr>
                              <a:rPr lang="en-US" sz="2800" i="1" smtClean="0">
                                <a:solidFill>
                                  <a:srgbClr val="0070C0"/>
                                </a:solidFill>
                                <a:latin typeface="Cambria Math" panose="02040503050406030204"/>
                              </a:rPr>
                            </m:ctrlPr>
                          </m:groupChrPr>
                          <m:e>
                            <m:sSub>
                              <m:sSubPr>
                                <m:ctrlPr>
                                  <a:rPr lang="en-US" sz="2800" i="1">
                                    <a:solidFill>
                                      <a:srgbClr val="0070C0"/>
                                    </a:solidFill>
                                    <a:latin typeface="Cambria Math" panose="02040503050406030204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groupChr>
                      </m:oMath>
                    </m:oMathPara>
                  </a14:m>
                  <a:endParaRPr lang="en-US" altLang="en-US" sz="2500" dirty="0">
                    <a:solidFill>
                      <a:srgbClr val="0070C0"/>
                    </a:solidFill>
                    <a:latin typeface="Tahoma" panose="020B0604030504040204" pitchFamily="34" charset="0"/>
                  </a:endParaRPr>
                </a:p>
              </p:txBody>
            </p:sp>
          </mc:Choice>
          <mc:Fallback>
            <p:sp>
              <p:nvSpPr>
                <p:cNvPr id="48" name="Text Box 2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6217221" y="4303889"/>
                  <a:ext cx="615355" cy="631825"/>
                </a:xfrm>
                <a:prstGeom prst="rect">
                  <a:avLst/>
                </a:prstGeom>
                <a:blipFill rotWithShape="1">
                  <a:blip r:embed="rId9"/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9" name="TextBox 48"/>
            <p:cNvSpPr txBox="1"/>
            <p:nvPr/>
          </p:nvSpPr>
          <p:spPr>
            <a:xfrm>
              <a:off x="8886259" y="5170759"/>
              <a:ext cx="906516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>
                  <a:latin typeface="Arial" panose="020B0604020202020204" pitchFamily="34" charset="0"/>
                  <a:cs typeface="Arial" panose="020B0604020202020204" pitchFamily="34" charset="0"/>
                </a:rPr>
                <a:t>3 N</a:t>
              </a:r>
              <a:endParaRPr lang="en-US" sz="25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1241583" y="4328278"/>
              <a:ext cx="906516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>
                  <a:latin typeface="Arial" panose="020B0604020202020204" pitchFamily="34" charset="0"/>
                  <a:cs typeface="Arial" panose="020B0604020202020204" pitchFamily="34" charset="0"/>
                </a:rPr>
                <a:t>3 N</a:t>
              </a:r>
              <a:endParaRPr lang="en-US" sz="25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3720749" y="4400957"/>
              <a:ext cx="906516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>
                  <a:latin typeface="Arial" panose="020B0604020202020204" pitchFamily="34" charset="0"/>
                  <a:cs typeface="Arial" panose="020B0604020202020204" pitchFamily="34" charset="0"/>
                </a:rPr>
                <a:t>3 N</a:t>
              </a:r>
              <a:endParaRPr lang="en-US" sz="25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p="http://schemas.openxmlformats.org/presentationml/2006/main">
  <p:tag name="PRESENTER_SHAPETEXTINFO" val="&lt;ShapeTextInfo&gt;&lt;TableIndex row=&quot;-1&quot; col=&quot;-1&quot;&gt;&lt;linesCount val=&quot;1&quot;/&gt;&lt;lineCharCount val=&quot;29&quot;/&gt;&lt;/TableIndex&gt;&lt;/ShapeTextInfo&gt;"/>
</p:tagLst>
</file>

<file path=ppt/tags/tag2.xml><?xml version="1.0" encoding="utf-8"?>
<p:tagLst xmlns:p="http://schemas.openxmlformats.org/presentationml/2006/main">
  <p:tag name="PRESENTER_SHAPETEXTINFO" val="&lt;ShapeTextInfo&gt;&lt;TableIndex row=&quot;-1&quot; col=&quot;-1&quot;&gt;&lt;linesCount val=&quot;1&quot;/&gt;&lt;lineCharCount val=&quot;29&quot;/&gt;&lt;/TableIndex&gt;&lt;/ShapeTextInfo&gt;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4393</Words>
  <Application>WPS Presentation</Application>
  <PresentationFormat>Custom</PresentationFormat>
  <Paragraphs>279</Paragraphs>
  <Slides>15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33" baseType="lpstr">
      <vt:lpstr>Arial</vt:lpstr>
      <vt:lpstr>SimSun</vt:lpstr>
      <vt:lpstr>Wingdings</vt:lpstr>
      <vt:lpstr>Times New Roman</vt:lpstr>
      <vt:lpstr>VNI-Times</vt:lpstr>
      <vt:lpstr>MS PGothic</vt:lpstr>
      <vt:lpstr>Cambria Math</vt:lpstr>
      <vt:lpstr>Cambria Math</vt:lpstr>
      <vt:lpstr>Calibri</vt:lpstr>
      <vt:lpstr>游明朝</vt:lpstr>
      <vt:lpstr>Yu Gothic UI Semilight</vt:lpstr>
      <vt:lpstr>Tahoma</vt:lpstr>
      <vt:lpstr>Symbol</vt:lpstr>
      <vt:lpstr>Segoe Print</vt:lpstr>
      <vt:lpstr>Microsoft YaHei</vt:lpstr>
      <vt:lpstr>Arial Unicode MS</vt:lpstr>
      <vt:lpstr>Calibri Light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HOME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Viet Chung</cp:lastModifiedBy>
  <cp:revision>241</cp:revision>
  <dcterms:created xsi:type="dcterms:W3CDTF">2007-10-27T08:09:00Z</dcterms:created>
  <dcterms:modified xsi:type="dcterms:W3CDTF">2025-09-06T23:00:10Z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F5F4DA8E86214C518F05FC34621069AC_12</vt:lpwstr>
  </property>
  <property fmtid="{D5CDD505-2E9C-101B-9397-08002B2CF9AE}" pid="3" name="KSOProductBuildVer">
    <vt:lpwstr>1033-12.2.0.22549</vt:lpwstr>
  </property>
</Properties>
</file>